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2" r:id="rId5"/>
    <p:sldId id="283" r:id="rId6"/>
    <p:sldId id="261" r:id="rId7"/>
    <p:sldId id="284" r:id="rId8"/>
    <p:sldId id="285" r:id="rId9"/>
    <p:sldId id="286" r:id="rId10"/>
    <p:sldId id="262" r:id="rId11"/>
    <p:sldId id="287" r:id="rId12"/>
    <p:sldId id="259" r:id="rId13"/>
    <p:sldId id="288" r:id="rId14"/>
    <p:sldId id="289" r:id="rId15"/>
    <p:sldId id="260" r:id="rId16"/>
    <p:sldId id="264" r:id="rId17"/>
    <p:sldId id="263" r:id="rId18"/>
    <p:sldId id="265" r:id="rId19"/>
    <p:sldId id="266" r:id="rId20"/>
    <p:sldId id="267" r:id="rId21"/>
    <p:sldId id="268" r:id="rId22"/>
    <p:sldId id="270" r:id="rId23"/>
    <p:sldId id="278" r:id="rId24"/>
    <p:sldId id="269" r:id="rId25"/>
    <p:sldId id="271" r:id="rId26"/>
    <p:sldId id="272" r:id="rId27"/>
    <p:sldId id="279" r:id="rId28"/>
    <p:sldId id="280" r:id="rId29"/>
    <p:sldId id="281" r:id="rId30"/>
    <p:sldId id="276"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2B76D66-FF15-4AFE-B326-FB80CFD8D0C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C01105DD-F488-43E0-8A80-3940AC97FF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628BB1DA-7FE0-4623-9FE6-69CAA5E26400}"/>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5" name="Segnaposto piè di pagina 4">
            <a:extLst>
              <a:ext uri="{FF2B5EF4-FFF2-40B4-BE49-F238E27FC236}">
                <a16:creationId xmlns:a16="http://schemas.microsoft.com/office/drawing/2014/main" xmlns="" id="{CA5D815D-498E-41BB-8D04-6D2054A04E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EFE7B76-E071-4285-9C3A-095F0E881F68}"/>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2385400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C4BA551-F052-4666-A423-E0098939CEB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BBEA03E0-5F41-4BB7-BFE5-CDA3FD5BE8B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87D189CE-C012-41E5-85AB-D95B52B14604}"/>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5" name="Segnaposto piè di pagina 4">
            <a:extLst>
              <a:ext uri="{FF2B5EF4-FFF2-40B4-BE49-F238E27FC236}">
                <a16:creationId xmlns:a16="http://schemas.microsoft.com/office/drawing/2014/main" xmlns="" id="{72204952-B540-43E9-A386-56025AA6C4E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3D62E606-D12F-4498-A9A4-5653D67C590B}"/>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1986927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C755D0FA-1104-4D50-96B4-7F7F37C1AD9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EEDD32AF-1A16-4929-9F80-6F8F09ED527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9F485A3-062D-403A-92E6-2F00EA9E31E3}"/>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5" name="Segnaposto piè di pagina 4">
            <a:extLst>
              <a:ext uri="{FF2B5EF4-FFF2-40B4-BE49-F238E27FC236}">
                <a16:creationId xmlns:a16="http://schemas.microsoft.com/office/drawing/2014/main" xmlns="" id="{E2E38255-24A7-45FF-BCC4-57C65EA207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07EDAEED-1C6E-4888-9D6B-709FAE57C0A4}"/>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101412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ACA419E-8213-4841-B29C-467686E6A4B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BEA67AA9-8018-48FF-A676-8788BCAE165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13364D68-E46A-4DF5-B77D-0C7A9EE2AB99}"/>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5" name="Segnaposto piè di pagina 4">
            <a:extLst>
              <a:ext uri="{FF2B5EF4-FFF2-40B4-BE49-F238E27FC236}">
                <a16:creationId xmlns:a16="http://schemas.microsoft.com/office/drawing/2014/main" xmlns="" id="{E76BD9BB-7622-499D-8B06-87ACB89128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3BF0DF2-55A1-4F07-84C5-CBFB2497D79D}"/>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409022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ED652F8-10C6-4408-AFA6-92D84FC714F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BFF9AC36-AF62-4016-83AD-E07F39EEDA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85F4A067-4D57-4FB8-89B9-C2B6B2853C70}"/>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5" name="Segnaposto piè di pagina 4">
            <a:extLst>
              <a:ext uri="{FF2B5EF4-FFF2-40B4-BE49-F238E27FC236}">
                <a16:creationId xmlns:a16="http://schemas.microsoft.com/office/drawing/2014/main" xmlns="" id="{80C28725-97FF-42B4-B773-3808FDD5C3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E652482-69B3-4D5F-A19F-789FAFE3FADF}"/>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161993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E970109-F270-4785-8FFB-4366A4DFFC6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A2E1C446-98E7-4E0F-BAC5-85B0418FBBB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004C85BC-5ACA-4281-85F9-D74C4B64960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73A6DCDC-07D5-4FAD-9F5A-D5137F970725}"/>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6" name="Segnaposto piè di pagina 5">
            <a:extLst>
              <a:ext uri="{FF2B5EF4-FFF2-40B4-BE49-F238E27FC236}">
                <a16:creationId xmlns:a16="http://schemas.microsoft.com/office/drawing/2014/main" xmlns="" id="{60DCFF91-5808-472A-93A9-0A487616C25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DCA58179-96FC-4F01-A583-E65F2E7E254D}"/>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288460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ACB7AA9-22F1-4A05-9EB9-13FB7B5855A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430A317E-94C1-4B25-A197-C0C3CA5B60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3C6B0CC4-707E-42C9-8B5F-60D41D4DC2B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AA4B56E9-9339-446A-A9EE-B4BDC8C77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688A748E-B776-4492-9AD7-B3C34F8F1D9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BF71AD73-AE31-4371-A680-5F74C8ED875E}"/>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8" name="Segnaposto piè di pagina 7">
            <a:extLst>
              <a:ext uri="{FF2B5EF4-FFF2-40B4-BE49-F238E27FC236}">
                <a16:creationId xmlns:a16="http://schemas.microsoft.com/office/drawing/2014/main" xmlns="" id="{CC607DC2-837D-438C-ABCB-73BBCFD857B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A846D0B3-9BAC-4A13-A5F6-135406938086}"/>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3234350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7A48586-181E-4A33-B863-816EBAF49F9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CBE6FC58-C471-4CDF-A5D3-F6661FEE769E}"/>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4" name="Segnaposto piè di pagina 3">
            <a:extLst>
              <a:ext uri="{FF2B5EF4-FFF2-40B4-BE49-F238E27FC236}">
                <a16:creationId xmlns:a16="http://schemas.microsoft.com/office/drawing/2014/main" xmlns="" id="{43B41F72-808F-4148-B1E3-59B3DE3D740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BA393AAA-F565-4D4C-A2F0-EFD19A43063E}"/>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3357425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F5894764-1237-41F9-8971-76E0771733EA}"/>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3" name="Segnaposto piè di pagina 2">
            <a:extLst>
              <a:ext uri="{FF2B5EF4-FFF2-40B4-BE49-F238E27FC236}">
                <a16:creationId xmlns:a16="http://schemas.microsoft.com/office/drawing/2014/main" xmlns="" id="{4F629588-55FF-4A8A-AFA5-88A3D9C249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C2BD5020-9190-4BEA-993C-47C19552C3C9}"/>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327673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CC55604-0917-411F-8DD8-83778CEA67B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0CAF91B-C49E-4999-9CE7-04886725F4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70F1BFBD-E293-4D05-ABD0-6D208E0C6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43843CE0-803E-417E-8A08-4D64D09D0285}"/>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6" name="Segnaposto piè di pagina 5">
            <a:extLst>
              <a:ext uri="{FF2B5EF4-FFF2-40B4-BE49-F238E27FC236}">
                <a16:creationId xmlns:a16="http://schemas.microsoft.com/office/drawing/2014/main" xmlns="" id="{C2EB8478-7212-4AB8-A991-B3412353FC3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EEE2A26B-A734-4D13-8313-1ABAC952F12F}"/>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105478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61802E9-BF02-4535-8F96-F3EC4B8D5F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BB806614-330E-48F9-ACA5-B1E36795BD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11384C54-F28C-46DD-A081-29E6CE664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3E86FC04-5B13-4D67-828D-6AFD0577B4AF}"/>
              </a:ext>
            </a:extLst>
          </p:cNvPr>
          <p:cNvSpPr>
            <a:spLocks noGrp="1"/>
          </p:cNvSpPr>
          <p:nvPr>
            <p:ph type="dt" sz="half" idx="10"/>
          </p:nvPr>
        </p:nvSpPr>
        <p:spPr/>
        <p:txBody>
          <a:bodyPr/>
          <a:lstStyle/>
          <a:p>
            <a:fld id="{018BC372-5075-428A-9398-566CFB04F4CE}" type="datetimeFigureOut">
              <a:rPr lang="it-IT" smtClean="0"/>
              <a:t>16/12/2020</a:t>
            </a:fld>
            <a:endParaRPr lang="it-IT"/>
          </a:p>
        </p:txBody>
      </p:sp>
      <p:sp>
        <p:nvSpPr>
          <p:cNvPr id="6" name="Segnaposto piè di pagina 5">
            <a:extLst>
              <a:ext uri="{FF2B5EF4-FFF2-40B4-BE49-F238E27FC236}">
                <a16:creationId xmlns:a16="http://schemas.microsoft.com/office/drawing/2014/main" xmlns="" id="{775B3AD0-AA0B-4ECA-8A02-7E7B74466E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C504F2AB-E189-4C83-A099-DC686541EBDA}"/>
              </a:ext>
            </a:extLst>
          </p:cNvPr>
          <p:cNvSpPr>
            <a:spLocks noGrp="1"/>
          </p:cNvSpPr>
          <p:nvPr>
            <p:ph type="sldNum" sz="quarter" idx="12"/>
          </p:nvPr>
        </p:nvSpPr>
        <p:spPr/>
        <p:txBody>
          <a:bodyPr/>
          <a:lstStyle/>
          <a:p>
            <a:fld id="{EDF05DE2-5188-41EB-AB87-A58F44B1E033}" type="slidenum">
              <a:rPr lang="it-IT" smtClean="0"/>
              <a:t>‹N›</a:t>
            </a:fld>
            <a:endParaRPr lang="it-IT"/>
          </a:p>
        </p:txBody>
      </p:sp>
    </p:spTree>
    <p:extLst>
      <p:ext uri="{BB962C8B-B14F-4D97-AF65-F5344CB8AC3E}">
        <p14:creationId xmlns:p14="http://schemas.microsoft.com/office/powerpoint/2010/main" val="46166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7DAFAED2-5192-4C25-8F80-48ADBCEF02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338F54A9-C8F6-4E76-B056-FCE120795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2CCF475C-5CD6-4374-9C37-EE2495DD17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BC372-5075-428A-9398-566CFB04F4CE}" type="datetimeFigureOut">
              <a:rPr lang="it-IT" smtClean="0"/>
              <a:t>16/12/2020</a:t>
            </a:fld>
            <a:endParaRPr lang="it-IT"/>
          </a:p>
        </p:txBody>
      </p:sp>
      <p:sp>
        <p:nvSpPr>
          <p:cNvPr id="5" name="Segnaposto piè di pagina 4">
            <a:extLst>
              <a:ext uri="{FF2B5EF4-FFF2-40B4-BE49-F238E27FC236}">
                <a16:creationId xmlns:a16="http://schemas.microsoft.com/office/drawing/2014/main" xmlns="" id="{6586BB8E-D363-458C-9CC0-3DF7617D66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B171ED6A-7E94-4C69-AC4B-4C5E73ECE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05DE2-5188-41EB-AB87-A58F44B1E033}" type="slidenum">
              <a:rPr lang="it-IT" smtClean="0"/>
              <a:t>‹N›</a:t>
            </a:fld>
            <a:endParaRPr lang="it-IT"/>
          </a:p>
        </p:txBody>
      </p:sp>
    </p:spTree>
    <p:extLst>
      <p:ext uri="{BB962C8B-B14F-4D97-AF65-F5344CB8AC3E}">
        <p14:creationId xmlns:p14="http://schemas.microsoft.com/office/powerpoint/2010/main" val="807738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http://www.cittainvisibili.com/olii/images/Tamara_big.gif" TargetMode="Externa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anemmuinbiciazena.wordpress.com/2012/04/08/i-buoni-motivi-per-luso-della-bici-in-citta/" TargetMode="Externa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lachicadelacasadecaramelo.com/2013/07/desayuno-picnic-en-el-parque.html" TargetMode="External"/><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anemmuinbiciazena.wordpress.com/2012/04/08/i-buoni-motivi-per-luso-della-bici-in-citta/"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t.wikipedia.org/wiki/Radiazione_infrarossa" TargetMode="Externa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hyperlink" Target="https://it.wikipedia.org/wiki/1997" TargetMode="External"/><Relationship Id="rId5" Type="http://schemas.openxmlformats.org/officeDocument/2006/relationships/hyperlink" Target="https://it.wikipedia.org/wiki/Gas_serra#cite_note-3" TargetMode="External"/><Relationship Id="rId4" Type="http://schemas.openxmlformats.org/officeDocument/2006/relationships/hyperlink" Target="https://it.wikipedia.org/wiki/Superficie_terrestr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gif"/><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http://www.cittainvisibili.com/olii/images/fedora_big.gif"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FD48BC7-DC40-47DE-87EE-9F4B6ECB9A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xmlns="" id="{E502BBC7-2C76-46F3-BC24-5985BC13DB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xmlns="" id="{C7F28D52-2A5F-4D23-81AE-7CB8B591C7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xmlns="" id="{104F259A-B969-4CC1-8D10-51332D562B6B}"/>
              </a:ext>
            </a:extLst>
          </p:cNvPr>
          <p:cNvSpPr>
            <a:spLocks noGrp="1"/>
          </p:cNvSpPr>
          <p:nvPr>
            <p:ph type="ctrTitle"/>
          </p:nvPr>
        </p:nvSpPr>
        <p:spPr>
          <a:xfrm>
            <a:off x="1524003" y="1999615"/>
            <a:ext cx="9144000" cy="2764028"/>
          </a:xfrm>
        </p:spPr>
        <p:txBody>
          <a:bodyPr anchor="ctr">
            <a:normAutofit/>
          </a:bodyPr>
          <a:lstStyle/>
          <a:p>
            <a:pPr rtl="0">
              <a:spcBef>
                <a:spcPts val="0"/>
              </a:spcBef>
              <a:spcAft>
                <a:spcPts val="0"/>
              </a:spcAft>
            </a:pPr>
            <a:r>
              <a:rPr lang="it-IT" sz="2900" b="1" i="0" u="none" strike="noStrike" dirty="0">
                <a:solidFill>
                  <a:srgbClr val="FF0000"/>
                </a:solidFill>
                <a:effectLst/>
                <a:latin typeface="Playfair Display"/>
              </a:rPr>
              <a:t>STORIA DELL’ECOLOGIA</a:t>
            </a:r>
            <a:r>
              <a:rPr lang="it-IT" sz="2900" b="0" dirty="0">
                <a:effectLst/>
              </a:rPr>
              <a:t/>
            </a:r>
            <a:br>
              <a:rPr lang="it-IT" sz="2900" b="0" dirty="0">
                <a:effectLst/>
              </a:rPr>
            </a:br>
            <a:r>
              <a:rPr lang="it-IT" sz="2900" b="0" dirty="0">
                <a:effectLst/>
              </a:rPr>
              <a:t/>
            </a:r>
            <a:br>
              <a:rPr lang="it-IT" sz="2900" b="0" dirty="0">
                <a:effectLst/>
              </a:rPr>
            </a:br>
            <a:r>
              <a:rPr lang="it-IT" sz="2900" b="1" i="1" u="none" strike="noStrike" dirty="0">
                <a:effectLst/>
                <a:latin typeface="Times New Roman" panose="02020603050405020304" pitchFamily="18" charset="0"/>
              </a:rPr>
              <a:t>QUANDO LE DISCIPLINE UMANISTICHE INCONTRANO L’ECOLOGIA</a:t>
            </a:r>
            <a:r>
              <a:rPr lang="it-IT" sz="2900" b="0" dirty="0">
                <a:effectLst/>
              </a:rPr>
              <a:t/>
            </a:r>
            <a:br>
              <a:rPr lang="it-IT" sz="2900" b="0" dirty="0">
                <a:effectLst/>
              </a:rPr>
            </a:br>
            <a:r>
              <a:rPr lang="it-IT" sz="2900" dirty="0"/>
              <a:t/>
            </a:r>
            <a:br>
              <a:rPr lang="it-IT" sz="2900" dirty="0"/>
            </a:br>
            <a:endParaRPr lang="it-IT" sz="2900" dirty="0"/>
          </a:p>
        </p:txBody>
      </p:sp>
      <p:sp>
        <p:nvSpPr>
          <p:cNvPr id="13" name="Rectangle 12">
            <a:extLst>
              <a:ext uri="{FF2B5EF4-FFF2-40B4-BE49-F238E27FC236}">
                <a16:creationId xmlns:a16="http://schemas.microsoft.com/office/drawing/2014/main" xmlns="" id="{3629484E-3792-4B3D-89AD-7C8A1ED0E0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88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17131" y="3194064"/>
            <a:ext cx="5226942" cy="3893886"/>
          </a:xfrm>
        </p:spPr>
        <p:txBody>
          <a:bodyPr>
            <a:normAutofit fontScale="77500" lnSpcReduction="20000"/>
          </a:bodyPr>
          <a:lstStyle/>
          <a:p>
            <a:pPr marL="0" indent="0" algn="ctr">
              <a:buNone/>
            </a:pPr>
            <a:r>
              <a:rPr lang="it-IT" dirty="0"/>
              <a:t>Certo è che gli spazzaturai sono accolti come angeli, e il loro compito di rimuovere i resti dell'esistenza di ieri è circondato d'un rispetto silenzioso, come un rito che ispira devozione, o forse solo perché una volta buttata via la roba nessuno vuole più averci da pensare. </a:t>
            </a:r>
          </a:p>
          <a:p>
            <a:pPr marL="0" indent="0" algn="ctr">
              <a:buNone/>
            </a:pPr>
            <a:r>
              <a:rPr lang="it-IT" dirty="0"/>
              <a:t>Dove portino ogni giorno il loro carico gli spazzaturai nessuno se lo chiede: fuori dalla città, certo; ma ogni anno la città si espande, e gli immondezzai devono arrestare più lontano; l'imponenza del gettito aumenta e le cataste s'innalzano, si stratificano, si dispiegano su un perimetro più vasto. </a:t>
            </a:r>
          </a:p>
        </p:txBody>
      </p:sp>
      <p:pic>
        <p:nvPicPr>
          <p:cNvPr id="5" name="Immagine 4"/>
          <p:cNvPicPr>
            <a:picLocks noChangeAspect="1"/>
          </p:cNvPicPr>
          <p:nvPr/>
        </p:nvPicPr>
        <p:blipFill>
          <a:blip r:embed="rId2"/>
          <a:stretch>
            <a:fillRect/>
          </a:stretch>
        </p:blipFill>
        <p:spPr>
          <a:xfrm>
            <a:off x="7032105" y="38738"/>
            <a:ext cx="3635896" cy="6702630"/>
          </a:xfrm>
          <a:prstGeom prst="rect">
            <a:avLst/>
          </a:prstGeom>
        </p:spPr>
      </p:pic>
      <p:pic>
        <p:nvPicPr>
          <p:cNvPr id="2" name="Immagine 1"/>
          <p:cNvPicPr>
            <a:picLocks noChangeAspect="1"/>
          </p:cNvPicPr>
          <p:nvPr/>
        </p:nvPicPr>
        <p:blipFill>
          <a:blip r:embed="rId3"/>
          <a:stretch>
            <a:fillRect/>
          </a:stretch>
        </p:blipFill>
        <p:spPr>
          <a:xfrm>
            <a:off x="5165474" y="91897"/>
            <a:ext cx="2725148" cy="3151905"/>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512" y="539009"/>
            <a:ext cx="2076450" cy="2209800"/>
          </a:xfrm>
          <a:prstGeom prst="rect">
            <a:avLst/>
          </a:prstGeom>
        </p:spPr>
      </p:pic>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339" y="819805"/>
            <a:ext cx="2262758" cy="2361139"/>
          </a:xfrm>
          <a:prstGeom prst="rect">
            <a:avLst/>
          </a:prstGeom>
        </p:spPr>
      </p:pic>
      <p:pic>
        <p:nvPicPr>
          <p:cNvPr id="12" name="Immagine 11"/>
          <p:cNvPicPr>
            <a:picLocks noChangeAspect="1"/>
          </p:cNvPicPr>
          <p:nvPr/>
        </p:nvPicPr>
        <p:blipFill>
          <a:blip r:embed="rId6"/>
          <a:stretch>
            <a:fillRect/>
          </a:stretch>
        </p:blipFill>
        <p:spPr>
          <a:xfrm>
            <a:off x="6561579" y="3613857"/>
            <a:ext cx="2658086" cy="3487214"/>
          </a:xfrm>
          <a:prstGeom prst="rect">
            <a:avLst/>
          </a:prstGeom>
        </p:spPr>
      </p:pic>
    </p:spTree>
    <p:extLst>
      <p:ext uri="{BB962C8B-B14F-4D97-AF65-F5344CB8AC3E}">
        <p14:creationId xmlns:p14="http://schemas.microsoft.com/office/powerpoint/2010/main" val="3900327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03512" y="3356993"/>
            <a:ext cx="5544616" cy="3345235"/>
          </a:xfrm>
        </p:spPr>
        <p:txBody>
          <a:bodyPr>
            <a:normAutofit lnSpcReduction="10000"/>
          </a:bodyPr>
          <a:lstStyle/>
          <a:p>
            <a:pPr marL="0" indent="0">
              <a:buNone/>
            </a:pPr>
            <a:r>
              <a:rPr lang="it-IT" dirty="0"/>
              <a:t>Aggiungi che più l'arte di Leonia eccelle ne fabbricare nuovi materiali, più la spazzatura migliora la sua sostanza, resiste al tempo, alle intemperie, a fermentazione e combustione. E' una fortezza di rimasugli indistruttibili che circonda Leonia, la sovrasta da ogni lato come un acrocoro di montagne. </a:t>
            </a:r>
          </a:p>
          <a:p>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673" y="1052737"/>
            <a:ext cx="3220572" cy="2007187"/>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4685" y="2072898"/>
            <a:ext cx="3549033" cy="4365104"/>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246" y="321231"/>
            <a:ext cx="2571429" cy="2857143"/>
          </a:xfrm>
          <a:prstGeom prst="rect">
            <a:avLst/>
          </a:prstGeom>
        </p:spPr>
      </p:pic>
      <p:pic>
        <p:nvPicPr>
          <p:cNvPr id="12" name="Immagine 11"/>
          <p:cNvPicPr>
            <a:picLocks noChangeAspect="1"/>
          </p:cNvPicPr>
          <p:nvPr/>
        </p:nvPicPr>
        <p:blipFill>
          <a:blip r:embed="rId5"/>
          <a:stretch>
            <a:fillRect/>
          </a:stretch>
        </p:blipFill>
        <p:spPr>
          <a:xfrm>
            <a:off x="7763620" y="201098"/>
            <a:ext cx="2897485" cy="2060848"/>
          </a:xfrm>
          <a:prstGeom prst="rect">
            <a:avLst/>
          </a:prstGeom>
        </p:spPr>
      </p:pic>
      <p:pic>
        <p:nvPicPr>
          <p:cNvPr id="14" name="Immagine 13"/>
          <p:cNvPicPr>
            <a:picLocks noChangeAspect="1"/>
          </p:cNvPicPr>
          <p:nvPr/>
        </p:nvPicPr>
        <p:blipFill>
          <a:blip r:embed="rId6"/>
          <a:stretch>
            <a:fillRect/>
          </a:stretch>
        </p:blipFill>
        <p:spPr>
          <a:xfrm>
            <a:off x="7422466" y="1763685"/>
            <a:ext cx="1166807" cy="1175142"/>
          </a:xfrm>
          <a:prstGeom prst="rect">
            <a:avLst/>
          </a:prstGeom>
        </p:spPr>
      </p:pic>
      <p:pic>
        <p:nvPicPr>
          <p:cNvPr id="15" name="Immagin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7154" y="4444233"/>
            <a:ext cx="2361302" cy="2257995"/>
          </a:xfrm>
          <a:prstGeom prst="rect">
            <a:avLst/>
          </a:prstGeom>
        </p:spPr>
      </p:pic>
    </p:spTree>
    <p:extLst>
      <p:ext uri="{BB962C8B-B14F-4D97-AF65-F5344CB8AC3E}">
        <p14:creationId xmlns:p14="http://schemas.microsoft.com/office/powerpoint/2010/main" val="1265016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27980" y="2996953"/>
            <a:ext cx="4996646" cy="3605883"/>
          </a:xfrm>
        </p:spPr>
        <p:txBody>
          <a:bodyPr>
            <a:normAutofit fontScale="92500" lnSpcReduction="10000"/>
          </a:bodyPr>
          <a:lstStyle/>
          <a:p>
            <a:pPr marL="0" indent="0">
              <a:buNone/>
            </a:pPr>
            <a:r>
              <a:rPr lang="it-IT" dirty="0"/>
              <a:t>Il risultato è questo: che più Leonia espelle roba più ne accumula; le squame del suo passato si saldano in una corazza che non si può togliere; rinnovandosi ogni giorno la città conserva tutta se stessa nella sola forma definitiva: quella delle spazzature d'ieri che s'ammucchiano sulle spazzature dell'altro ieri e di tutti i suoi giorni e anni e lustri. </a:t>
            </a:r>
          </a:p>
        </p:txBody>
      </p:sp>
      <p:pic>
        <p:nvPicPr>
          <p:cNvPr id="4" name="Picture 2" descr="http://www.cittainvisibili.com/olii/images/Tamara_big.gif"/>
          <p:cNvPicPr>
            <a:picLocks noChangeAspect="1" noChangeArrowheads="1"/>
          </p:cNvPicPr>
          <p:nvPr/>
        </p:nvPicPr>
        <p:blipFill>
          <a:blip r:embed="rId2" r:link="rId3">
            <a:extLst>
              <a:ext uri="{28A0092B-C50C-407E-A947-70E740481C1C}">
                <a14:useLocalDpi xmlns:a14="http://schemas.microsoft.com/office/drawing/2010/main" val="0"/>
              </a:ext>
            </a:extLst>
          </a:blip>
          <a:srcRect b="4762"/>
          <a:stretch>
            <a:fillRect/>
          </a:stretch>
        </p:blipFill>
        <p:spPr bwMode="auto">
          <a:xfrm>
            <a:off x="1701539" y="188640"/>
            <a:ext cx="4823088" cy="2808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6" y="-79450"/>
            <a:ext cx="4143375" cy="4572000"/>
          </a:xfrm>
          <a:prstGeom prst="rect">
            <a:avLst/>
          </a:prstGeom>
        </p:spPr>
      </p:pic>
      <p:pic>
        <p:nvPicPr>
          <p:cNvPr id="12" name="Immagine 11"/>
          <p:cNvPicPr>
            <a:picLocks noChangeAspect="1"/>
          </p:cNvPicPr>
          <p:nvPr/>
        </p:nvPicPr>
        <p:blipFill>
          <a:blip r:embed="rId5"/>
          <a:stretch>
            <a:fillRect/>
          </a:stretch>
        </p:blipFill>
        <p:spPr>
          <a:xfrm>
            <a:off x="6528567" y="4493667"/>
            <a:ext cx="3779912" cy="2231601"/>
          </a:xfrm>
          <a:prstGeom prst="rect">
            <a:avLst/>
          </a:prstGeom>
        </p:spPr>
      </p:pic>
    </p:spTree>
    <p:extLst>
      <p:ext uri="{BB962C8B-B14F-4D97-AF65-F5344CB8AC3E}">
        <p14:creationId xmlns:p14="http://schemas.microsoft.com/office/powerpoint/2010/main" val="13224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47528" y="2852937"/>
            <a:ext cx="4248472" cy="3561259"/>
          </a:xfrm>
        </p:spPr>
        <p:txBody>
          <a:bodyPr>
            <a:normAutofit fontScale="85000" lnSpcReduction="20000"/>
          </a:bodyPr>
          <a:lstStyle/>
          <a:p>
            <a:pPr marL="0" indent="0">
              <a:buNone/>
            </a:pPr>
            <a:r>
              <a:rPr lang="it-IT" dirty="0"/>
              <a:t>Il pattume di Leonia a poco a poco invaderebbe il mondo, se sullo sterminato immondezzaio non stessero premendo, al di là dell' estremo crinale, immondezzai d'altre città, che anch'esse respingono lontano da sé le montagne di rifiuti. Forse il mondo intero, oltre i confini di Leonia, è ricoperto da crateri di spazzatura, ognuno con al centro una metropoli in eruzione ininterrotta.</a:t>
            </a:r>
          </a:p>
          <a:p>
            <a:endParaRPr lang="it-IT" dirty="0"/>
          </a:p>
        </p:txBody>
      </p:sp>
      <p:pic>
        <p:nvPicPr>
          <p:cNvPr id="4" name="Immagine 3"/>
          <p:cNvPicPr>
            <a:picLocks noChangeAspect="1"/>
          </p:cNvPicPr>
          <p:nvPr/>
        </p:nvPicPr>
        <p:blipFill>
          <a:blip r:embed="rId2"/>
          <a:stretch>
            <a:fillRect/>
          </a:stretch>
        </p:blipFill>
        <p:spPr>
          <a:xfrm>
            <a:off x="1847529" y="260648"/>
            <a:ext cx="4023709" cy="2328874"/>
          </a:xfrm>
          <a:prstGeom prst="rect">
            <a:avLst/>
          </a:prstGeom>
        </p:spPr>
      </p:pic>
      <p:pic>
        <p:nvPicPr>
          <p:cNvPr id="8" name="Immagine 7"/>
          <p:cNvPicPr>
            <a:picLocks noChangeAspect="1"/>
          </p:cNvPicPr>
          <p:nvPr/>
        </p:nvPicPr>
        <p:blipFill>
          <a:blip r:embed="rId3"/>
          <a:stretch>
            <a:fillRect/>
          </a:stretch>
        </p:blipFill>
        <p:spPr>
          <a:xfrm>
            <a:off x="6096000" y="225758"/>
            <a:ext cx="4248472" cy="2363764"/>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377" y="1473842"/>
            <a:ext cx="3976969" cy="5267526"/>
          </a:xfrm>
          <a:prstGeom prst="rect">
            <a:avLst/>
          </a:prstGeom>
        </p:spPr>
      </p:pic>
      <p:pic>
        <p:nvPicPr>
          <p:cNvPr id="10" name="Immagine 9"/>
          <p:cNvPicPr>
            <a:picLocks noChangeAspect="1"/>
          </p:cNvPicPr>
          <p:nvPr/>
        </p:nvPicPr>
        <p:blipFill>
          <a:blip r:embed="rId5"/>
          <a:stretch>
            <a:fillRect/>
          </a:stretch>
        </p:blipFill>
        <p:spPr>
          <a:xfrm>
            <a:off x="8064370" y="2347367"/>
            <a:ext cx="2280102" cy="4572396"/>
          </a:xfrm>
          <a:prstGeom prst="rect">
            <a:avLst/>
          </a:prstGeom>
        </p:spPr>
      </p:pic>
      <p:pic>
        <p:nvPicPr>
          <p:cNvPr id="11" name="Immagine 10"/>
          <p:cNvPicPr>
            <a:picLocks noChangeAspect="1"/>
          </p:cNvPicPr>
          <p:nvPr/>
        </p:nvPicPr>
        <p:blipFill>
          <a:blip r:embed="rId6"/>
          <a:stretch>
            <a:fillRect/>
          </a:stretch>
        </p:blipFill>
        <p:spPr>
          <a:xfrm>
            <a:off x="6312024" y="4606132"/>
            <a:ext cx="2054530" cy="2456901"/>
          </a:xfrm>
          <a:prstGeom prst="rect">
            <a:avLst/>
          </a:prstGeom>
        </p:spPr>
      </p:pic>
    </p:spTree>
    <p:extLst>
      <p:ext uri="{BB962C8B-B14F-4D97-AF65-F5344CB8AC3E}">
        <p14:creationId xmlns:p14="http://schemas.microsoft.com/office/powerpoint/2010/main" val="3685386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40016" y="0"/>
            <a:ext cx="4427984" cy="4941168"/>
          </a:xfrm>
        </p:spPr>
        <p:txBody>
          <a:bodyPr>
            <a:normAutofit fontScale="70000" lnSpcReduction="20000"/>
          </a:bodyPr>
          <a:lstStyle/>
          <a:p>
            <a:pPr marL="0" indent="0" algn="ctr">
              <a:buNone/>
            </a:pPr>
            <a:r>
              <a:rPr lang="it-IT" dirty="0"/>
              <a:t>I confini tra le città estranee e nemiche sono bastioni infetti in cui i detriti dell'una e dell'altra si puntellano a vicenda, si sovrastano, si mescolano. Più ne cresce l'altezza, più incombe il pericolo delle frane: basta che un barattolo, un vecchio pneumatico, un fiasco spagliato rotoli dalla parte di Leonia e una valanga di scarpe spaiate, calendari d'anni trascorsi, fiori secchi sommergerà la città nel proprio passato che invano tentava di respingere, mescolato con quello delle altre città limitrofe, finalmente monde: un cataclisma spianerà la sordida catena montuosa, cancellerà ogni traccia della metropoli sempre vestita a nuovo. Già dalle città vicine sono pronti con i rulli compressori per spianare il suolo, estendersi nel nuovo territorio, ingrandire sé stesse, allontanare i nuovi immondezzai. </a:t>
            </a:r>
          </a:p>
          <a:p>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7206"/>
            <a:ext cx="4817102" cy="384798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35612"/>
            <a:ext cx="3059832" cy="3271341"/>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3658" y="4227387"/>
            <a:ext cx="2696399" cy="2730531"/>
          </a:xfrm>
          <a:prstGeom prst="rect">
            <a:avLst/>
          </a:prstGeom>
        </p:spPr>
      </p:pic>
      <p:pic>
        <p:nvPicPr>
          <p:cNvPr id="10" name="Immagine 9"/>
          <p:cNvPicPr>
            <a:picLocks noChangeAspect="1"/>
          </p:cNvPicPr>
          <p:nvPr/>
        </p:nvPicPr>
        <p:blipFill>
          <a:blip r:embed="rId5"/>
          <a:stretch>
            <a:fillRect/>
          </a:stretch>
        </p:blipFill>
        <p:spPr>
          <a:xfrm>
            <a:off x="6600057" y="4327322"/>
            <a:ext cx="4047901" cy="2275477"/>
          </a:xfrm>
          <a:prstGeom prst="rect">
            <a:avLst/>
          </a:prstGeom>
        </p:spPr>
      </p:pic>
    </p:spTree>
    <p:extLst>
      <p:ext uri="{BB962C8B-B14F-4D97-AF65-F5344CB8AC3E}">
        <p14:creationId xmlns:p14="http://schemas.microsoft.com/office/powerpoint/2010/main" val="529606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8"/>
            <a:ext cx="8147248" cy="688564"/>
          </a:xfrm>
        </p:spPr>
        <p:txBody>
          <a:bodyPr>
            <a:normAutofit fontScale="90000"/>
          </a:bodyPr>
          <a:lstStyle/>
          <a:p>
            <a:r>
              <a:rPr lang="it-IT" dirty="0">
                <a:solidFill>
                  <a:srgbClr val="FF0000"/>
                </a:solidFill>
              </a:rPr>
              <a:t>Analisi del testo</a:t>
            </a:r>
          </a:p>
        </p:txBody>
      </p:sp>
      <p:sp>
        <p:nvSpPr>
          <p:cNvPr id="3" name="Segnaposto contenuto 2"/>
          <p:cNvSpPr>
            <a:spLocks noGrp="1"/>
          </p:cNvSpPr>
          <p:nvPr>
            <p:ph idx="1"/>
          </p:nvPr>
        </p:nvSpPr>
        <p:spPr>
          <a:xfrm>
            <a:off x="1981200" y="2134037"/>
            <a:ext cx="8479846" cy="3446438"/>
          </a:xfrm>
        </p:spPr>
        <p:txBody>
          <a:bodyPr>
            <a:normAutofit fontScale="92500" lnSpcReduction="20000"/>
          </a:bodyPr>
          <a:lstStyle/>
          <a:p>
            <a:pPr marL="0" indent="0">
              <a:buNone/>
            </a:pPr>
            <a:r>
              <a:rPr lang="it-IT" dirty="0"/>
              <a:t>1.Cosa fa la popolazione della città di Leonia ogni mattina?</a:t>
            </a:r>
          </a:p>
          <a:p>
            <a:pPr marL="0" indent="0">
              <a:buNone/>
            </a:pPr>
            <a:r>
              <a:rPr lang="it-IT" dirty="0"/>
              <a:t>2. Ogni giorno la città di Leonia consuma una quantità enorme di prodotti. Di conseguenza cosa espelle ogni giorno ?</a:t>
            </a:r>
          </a:p>
          <a:p>
            <a:pPr marL="0" indent="0">
              <a:buNone/>
            </a:pPr>
            <a:r>
              <a:rPr lang="it-IT" dirty="0"/>
              <a:t>3. In che modo si misura la ricchezza della città di Leonia?</a:t>
            </a:r>
          </a:p>
          <a:p>
            <a:pPr marL="0" indent="0">
              <a:buNone/>
            </a:pPr>
            <a:r>
              <a:rPr lang="it-IT" dirty="0"/>
              <a:t>4. Perché gli «spazzaturai» sono accolti come angeli?</a:t>
            </a:r>
          </a:p>
          <a:p>
            <a:pPr marL="0" indent="0">
              <a:buNone/>
            </a:pPr>
            <a:r>
              <a:rPr lang="it-IT" dirty="0"/>
              <a:t>5. Da cosa è circondata Leonia?</a:t>
            </a:r>
          </a:p>
          <a:p>
            <a:pPr marL="0" indent="0">
              <a:buNone/>
            </a:pPr>
            <a:r>
              <a:rPr lang="it-IT" dirty="0"/>
              <a:t>6. Qual è il pericolo che incombe sulla città di Leonia?</a:t>
            </a:r>
          </a:p>
          <a:p>
            <a:pPr marL="0" indent="0">
              <a:buNone/>
            </a:pPr>
            <a:r>
              <a:rPr lang="it-IT" dirty="0"/>
              <a:t>7. Con quale scopo prioritario l’autore ha scritto questo testo?</a:t>
            </a:r>
          </a:p>
        </p:txBody>
      </p:sp>
      <p:pic>
        <p:nvPicPr>
          <p:cNvPr id="4" name="Immagine 3"/>
          <p:cNvPicPr>
            <a:picLocks noChangeAspect="1"/>
          </p:cNvPicPr>
          <p:nvPr/>
        </p:nvPicPr>
        <p:blipFill>
          <a:blip r:embed="rId2"/>
          <a:stretch>
            <a:fillRect/>
          </a:stretch>
        </p:blipFill>
        <p:spPr>
          <a:xfrm>
            <a:off x="8711054" y="92076"/>
            <a:ext cx="1749993" cy="1508124"/>
          </a:xfrm>
          <a:prstGeom prst="rect">
            <a:avLst/>
          </a:prstGeom>
        </p:spPr>
      </p:pic>
      <p:pic>
        <p:nvPicPr>
          <p:cNvPr id="5" name="Immagine 4"/>
          <p:cNvPicPr>
            <a:picLocks noChangeAspect="1"/>
          </p:cNvPicPr>
          <p:nvPr/>
        </p:nvPicPr>
        <p:blipFill>
          <a:blip r:embed="rId3"/>
          <a:stretch>
            <a:fillRect/>
          </a:stretch>
        </p:blipFill>
        <p:spPr>
          <a:xfrm>
            <a:off x="0" y="963201"/>
            <a:ext cx="1981200" cy="1951475"/>
          </a:xfrm>
          <a:prstGeom prst="rect">
            <a:avLst/>
          </a:prstGeom>
        </p:spPr>
      </p:pic>
      <p:pic>
        <p:nvPicPr>
          <p:cNvPr id="12" name="Immagine 11"/>
          <p:cNvPicPr>
            <a:picLocks noChangeAspect="1"/>
          </p:cNvPicPr>
          <p:nvPr/>
        </p:nvPicPr>
        <p:blipFill>
          <a:blip r:embed="rId4"/>
          <a:stretch>
            <a:fillRect/>
          </a:stretch>
        </p:blipFill>
        <p:spPr>
          <a:xfrm>
            <a:off x="1524000" y="5282779"/>
            <a:ext cx="2816596" cy="1627773"/>
          </a:xfrm>
          <a:prstGeom prst="rect">
            <a:avLst/>
          </a:prstGeom>
        </p:spPr>
      </p:pic>
      <p:pic>
        <p:nvPicPr>
          <p:cNvPr id="15" name="Immagin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849" y="833831"/>
            <a:ext cx="2398671" cy="1326417"/>
          </a:xfrm>
          <a:prstGeom prst="rect">
            <a:avLst/>
          </a:prstGeom>
        </p:spPr>
      </p:pic>
      <p:pic>
        <p:nvPicPr>
          <p:cNvPr id="23" name="Immagine 22"/>
          <p:cNvPicPr>
            <a:picLocks noChangeAspect="1"/>
          </p:cNvPicPr>
          <p:nvPr/>
        </p:nvPicPr>
        <p:blipFill>
          <a:blip r:embed="rId6"/>
          <a:stretch>
            <a:fillRect/>
          </a:stretch>
        </p:blipFill>
        <p:spPr>
          <a:xfrm>
            <a:off x="7303482" y="5336916"/>
            <a:ext cx="3389670" cy="1414395"/>
          </a:xfrm>
          <a:prstGeom prst="rect">
            <a:avLst/>
          </a:prstGeom>
        </p:spPr>
      </p:pic>
      <p:pic>
        <p:nvPicPr>
          <p:cNvPr id="24" name="Immagine 23"/>
          <p:cNvPicPr>
            <a:picLocks noChangeAspect="1"/>
          </p:cNvPicPr>
          <p:nvPr/>
        </p:nvPicPr>
        <p:blipFill>
          <a:blip r:embed="rId7"/>
          <a:stretch>
            <a:fillRect/>
          </a:stretch>
        </p:blipFill>
        <p:spPr>
          <a:xfrm>
            <a:off x="4105944" y="5336916"/>
            <a:ext cx="3477932" cy="1683383"/>
          </a:xfrm>
          <a:prstGeom prst="rect">
            <a:avLst/>
          </a:prstGeom>
        </p:spPr>
      </p:pic>
    </p:spTree>
    <p:extLst>
      <p:ext uri="{BB962C8B-B14F-4D97-AF65-F5344CB8AC3E}">
        <p14:creationId xmlns:p14="http://schemas.microsoft.com/office/powerpoint/2010/main" val="1129620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476672"/>
            <a:ext cx="5976665" cy="5976665"/>
          </a:xfrm>
          <a:prstGeom prst="rect">
            <a:avLst/>
          </a:prstGeom>
          <a:ln w="57150">
            <a:solidFill>
              <a:schemeClr val="tx1"/>
            </a:solidFill>
          </a:ln>
        </p:spPr>
      </p:pic>
      <p:sp>
        <p:nvSpPr>
          <p:cNvPr id="2" name="Ovale 1"/>
          <p:cNvSpPr/>
          <p:nvPr/>
        </p:nvSpPr>
        <p:spPr>
          <a:xfrm>
            <a:off x="1714363" y="5229200"/>
            <a:ext cx="2714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GRAZIE PER L’ATTENZIONE</a:t>
            </a:r>
          </a:p>
        </p:txBody>
      </p:sp>
    </p:spTree>
    <p:extLst>
      <p:ext uri="{BB962C8B-B14F-4D97-AF65-F5344CB8AC3E}">
        <p14:creationId xmlns:p14="http://schemas.microsoft.com/office/powerpoint/2010/main" val="69314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xmlns="" id="{80C533B3-600A-456C-B06C-B1EF5E7EA768}"/>
              </a:ext>
            </a:extLst>
          </p:cNvPr>
          <p:cNvSpPr txBox="1"/>
          <p:nvPr/>
        </p:nvSpPr>
        <p:spPr>
          <a:xfrm>
            <a:off x="3048000" y="578028"/>
            <a:ext cx="6096000" cy="1261884"/>
          </a:xfrm>
          <a:prstGeom prst="rect">
            <a:avLst/>
          </a:prstGeom>
          <a:noFill/>
        </p:spPr>
        <p:txBody>
          <a:bodyPr wrap="square">
            <a:spAutoFit/>
          </a:bodyPr>
          <a:lstStyle/>
          <a:p>
            <a:pPr rtl="0">
              <a:spcBef>
                <a:spcPts val="0"/>
              </a:spcBef>
              <a:spcAft>
                <a:spcPts val="0"/>
              </a:spcAft>
            </a:pPr>
            <a:r>
              <a:rPr lang="it-IT" sz="4000" b="1" i="1" u="none" strike="noStrike" dirty="0">
                <a:solidFill>
                  <a:srgbClr val="000000"/>
                </a:solidFill>
                <a:effectLst/>
                <a:latin typeface="Playfair Display"/>
              </a:rPr>
              <a:t>MOVIMENTO E BENESSERE</a:t>
            </a:r>
            <a:endParaRPr lang="it-IT" b="0" dirty="0">
              <a:effectLst/>
            </a:endParaRPr>
          </a:p>
          <a:p>
            <a:r>
              <a:rPr lang="it-IT" dirty="0"/>
              <a:t/>
            </a:r>
            <a:br>
              <a:rPr lang="it-IT" dirty="0"/>
            </a:br>
            <a:endParaRPr lang="it-IT" dirty="0"/>
          </a:p>
        </p:txBody>
      </p:sp>
      <p:sp>
        <p:nvSpPr>
          <p:cNvPr id="15" name="Titolo 14">
            <a:extLst>
              <a:ext uri="{FF2B5EF4-FFF2-40B4-BE49-F238E27FC236}">
                <a16:creationId xmlns:a16="http://schemas.microsoft.com/office/drawing/2014/main" xmlns="" id="{DFB3A60C-164C-403C-8DEE-B5B93C4966FE}"/>
              </a:ext>
            </a:extLst>
          </p:cNvPr>
          <p:cNvSpPr>
            <a:spLocks noGrp="1"/>
          </p:cNvSpPr>
          <p:nvPr>
            <p:ph type="title"/>
          </p:nvPr>
        </p:nvSpPr>
        <p:spPr>
          <a:xfrm>
            <a:off x="0" y="1363662"/>
            <a:ext cx="6629400" cy="1741488"/>
          </a:xfrm>
        </p:spPr>
        <p:txBody>
          <a:bodyPr>
            <a:normAutofit/>
          </a:bodyPr>
          <a:lstStyle/>
          <a:p>
            <a:pPr rtl="0">
              <a:spcBef>
                <a:spcPts val="0"/>
              </a:spcBef>
              <a:spcAft>
                <a:spcPts val="0"/>
              </a:spcAft>
            </a:pPr>
            <a:r>
              <a:rPr lang="it-IT" sz="2400" b="1" i="1" u="sng" dirty="0">
                <a:solidFill>
                  <a:srgbClr val="000000"/>
                </a:solidFill>
                <a:effectLst/>
                <a:latin typeface="Times New Roman" panose="02020603050405020304" pitchFamily="18" charset="0"/>
              </a:rPr>
              <a:t>Perché è importante fare sport/attività fisica???</a:t>
            </a:r>
            <a:r>
              <a:rPr lang="it-IT" sz="2400" b="0" dirty="0">
                <a:effectLst/>
              </a:rPr>
              <a:t/>
            </a:r>
            <a:br>
              <a:rPr lang="it-IT" sz="2400" b="0" dirty="0">
                <a:effectLst/>
              </a:rPr>
            </a:br>
            <a:r>
              <a:rPr lang="it-IT" sz="2400" dirty="0"/>
              <a:t/>
            </a:r>
            <a:br>
              <a:rPr lang="it-IT" sz="2400" dirty="0"/>
            </a:br>
            <a:endParaRPr lang="it-IT" sz="2400" dirty="0"/>
          </a:p>
        </p:txBody>
      </p:sp>
      <p:pic>
        <p:nvPicPr>
          <p:cNvPr id="3080" name="Picture 8">
            <a:extLst>
              <a:ext uri="{FF2B5EF4-FFF2-40B4-BE49-F238E27FC236}">
                <a16:creationId xmlns:a16="http://schemas.microsoft.com/office/drawing/2014/main" xmlns="" id="{C6541C1A-1853-427F-B4DF-55C2226779B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3105150"/>
            <a:ext cx="6096000" cy="37528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xmlns="" id="{AA5F3DE9-4B3E-41EB-8BF1-2B72FF5AD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50" y="2417764"/>
            <a:ext cx="520065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72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3">
            <a:extLst>
              <a:ext uri="{FF2B5EF4-FFF2-40B4-BE49-F238E27FC236}">
                <a16:creationId xmlns:a16="http://schemas.microsoft.com/office/drawing/2014/main" xmlns="" id="{8B0632ED-427E-477F-9AF2-4EBAD5A6F3BB}"/>
              </a:ext>
            </a:extLst>
          </p:cNvPr>
          <p:cNvSpPr>
            <a:spLocks noGrp="1"/>
          </p:cNvSpPr>
          <p:nvPr>
            <p:ph type="ctrTitle"/>
          </p:nvPr>
        </p:nvSpPr>
        <p:spPr>
          <a:xfrm>
            <a:off x="800100" y="361950"/>
            <a:ext cx="10648950" cy="5200650"/>
          </a:xfrm>
        </p:spPr>
        <p:txBody>
          <a:bodyPr>
            <a:normAutofit/>
          </a:bodyPr>
          <a:lstStyle/>
          <a:p>
            <a:pPr algn="just" rtl="0">
              <a:spcBef>
                <a:spcPts val="0"/>
              </a:spcBef>
              <a:spcAft>
                <a:spcPts val="0"/>
              </a:spcAft>
            </a:pPr>
            <a:r>
              <a:rPr lang="it-IT" sz="2000" b="1" i="1" u="none" strike="noStrike" dirty="0">
                <a:solidFill>
                  <a:srgbClr val="000000"/>
                </a:solidFill>
                <a:effectLst/>
                <a:latin typeface="Times New Roman" panose="02020603050405020304" pitchFamily="18" charset="0"/>
              </a:rPr>
              <a:t>Uno stile di vita fisicamente attivo è paragonabile alla fontana della giovinezza: è infatti uno dei segreti per vivere più a lungo, più sani e felici. L'attività fisica aiuta a controllare lo stress e conferisce uno stato di benessere generale, ed è inoltre fondamentale per poter raggiungere e mantenere un peso corporeo sano e per ridurre il rischio di malattie croniche. Mantenersi attivi aumenta la quantità di energia consumata, fatto fondamentale per il controllo del peso </a:t>
            </a:r>
            <a:r>
              <a:rPr lang="it-IT" sz="2000" b="1" i="1" u="none" strike="noStrike" dirty="0" err="1">
                <a:solidFill>
                  <a:srgbClr val="000000"/>
                </a:solidFill>
                <a:effectLst/>
                <a:latin typeface="Times New Roman" panose="02020603050405020304" pitchFamily="18" charset="0"/>
              </a:rPr>
              <a:t>corporeo.Con</a:t>
            </a:r>
            <a:r>
              <a:rPr lang="it-IT" sz="2000" b="1" i="1" u="none" strike="noStrike" dirty="0">
                <a:solidFill>
                  <a:srgbClr val="000000"/>
                </a:solidFill>
                <a:effectLst/>
                <a:latin typeface="Times New Roman" panose="02020603050405020304" pitchFamily="18" charset="0"/>
              </a:rPr>
              <a:t> l'aumentare dell'età il metabolismo rallenta, cosicché è necessario mangiare meno e muoversi di più per mantenere costante il bilancio energetico.</a:t>
            </a:r>
            <a:br>
              <a:rPr lang="it-IT" sz="2000" b="1" i="1" u="none" strike="noStrike" dirty="0">
                <a:solidFill>
                  <a:srgbClr val="000000"/>
                </a:solidFill>
                <a:effectLst/>
                <a:latin typeface="Times New Roman" panose="02020603050405020304" pitchFamily="18" charset="0"/>
              </a:rPr>
            </a:br>
            <a:r>
              <a:rPr lang="it-IT" sz="2000" b="1" i="1" u="none" strike="noStrike" dirty="0">
                <a:solidFill>
                  <a:srgbClr val="000000"/>
                </a:solidFill>
                <a:effectLst/>
                <a:latin typeface="Times New Roman" panose="02020603050405020304" pitchFamily="18" charset="0"/>
              </a:rPr>
              <a:t>L'attività fisica è indispensabile per crescere in buona salute. Essa infatti mantiene in buono stato ogni parte piccola o grande del corpo umano (i muscoli, i vasi, il cuore, il cervello i cromosomi, gli organi, </a:t>
            </a:r>
            <a:r>
              <a:rPr lang="it-IT" sz="2000" b="1" i="1" u="none" strike="noStrike" dirty="0" err="1">
                <a:solidFill>
                  <a:srgbClr val="000000"/>
                </a:solidFill>
                <a:effectLst/>
                <a:latin typeface="Times New Roman" panose="02020603050405020304" pitchFamily="18" charset="0"/>
              </a:rPr>
              <a:t>dna</a:t>
            </a:r>
            <a:r>
              <a:rPr lang="it-IT" sz="2000" b="1" i="1" u="none" strike="noStrike" dirty="0">
                <a:solidFill>
                  <a:srgbClr val="000000"/>
                </a:solidFill>
                <a:effectLst/>
                <a:latin typeface="Times New Roman" panose="02020603050405020304" pitchFamily="18" charset="0"/>
              </a:rPr>
              <a:t>...) garantendone a lungo un corretto e migliore funzionamento aiutando altresì a migliorare le nostre prestazioni cognitive, la percezione di benessere e a modulare il nostro umore.</a:t>
            </a:r>
            <a:r>
              <a:rPr lang="it-IT" b="0" dirty="0">
                <a:effectLst/>
              </a:rPr>
              <a:t/>
            </a:r>
            <a:br>
              <a:rPr lang="it-IT" b="0" dirty="0">
                <a:effectLst/>
              </a:rPr>
            </a:br>
            <a:r>
              <a:rPr lang="it-IT" dirty="0"/>
              <a:t/>
            </a:r>
            <a:br>
              <a:rPr lang="it-IT" dirty="0"/>
            </a:br>
            <a:endParaRPr lang="it-IT" dirty="0"/>
          </a:p>
        </p:txBody>
      </p:sp>
      <p:pic>
        <p:nvPicPr>
          <p:cNvPr id="4098" name="Picture 2">
            <a:extLst>
              <a:ext uri="{FF2B5EF4-FFF2-40B4-BE49-F238E27FC236}">
                <a16:creationId xmlns:a16="http://schemas.microsoft.com/office/drawing/2014/main" xmlns="" id="{E7129821-3A5C-4F38-8278-3384E9B02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8175"/>
            <a:ext cx="12191999"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9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xmlns="" id="{490FCFCE-012F-4995-908B-BC9BBBC9AD0D}"/>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r="9777"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891927B0-EB8F-4D81-BD26-310EACCDA7F8}"/>
              </a:ext>
            </a:extLst>
          </p:cNvPr>
          <p:cNvSpPr>
            <a:spLocks noGrp="1"/>
          </p:cNvSpPr>
          <p:nvPr>
            <p:ph type="title"/>
          </p:nvPr>
        </p:nvSpPr>
        <p:spPr>
          <a:xfrm>
            <a:off x="838200" y="365125"/>
            <a:ext cx="10515600" cy="1325563"/>
          </a:xfrm>
        </p:spPr>
        <p:txBody>
          <a:bodyPr>
            <a:normAutofit/>
          </a:bodyPr>
          <a:lstStyle/>
          <a:p>
            <a:pPr rtl="0">
              <a:spcBef>
                <a:spcPts val="0"/>
              </a:spcBef>
              <a:spcAft>
                <a:spcPts val="0"/>
              </a:spcAft>
            </a:pPr>
            <a:r>
              <a:rPr lang="it-IT" sz="2800" b="1" i="1" u="sng">
                <a:solidFill>
                  <a:srgbClr val="FFFFFF"/>
                </a:solidFill>
                <a:effectLst/>
                <a:latin typeface="Times New Roman" panose="02020603050405020304" pitchFamily="18" charset="0"/>
              </a:rPr>
              <a:t>LA SEDENTARIETÀ</a:t>
            </a:r>
            <a:r>
              <a:rPr lang="it-IT" sz="2800" b="0">
                <a:solidFill>
                  <a:srgbClr val="FFFFFF"/>
                </a:solidFill>
                <a:effectLst/>
              </a:rPr>
              <a:t/>
            </a:r>
            <a:br>
              <a:rPr lang="it-IT" sz="2800" b="0">
                <a:solidFill>
                  <a:srgbClr val="FFFFFF"/>
                </a:solidFill>
                <a:effectLst/>
              </a:rPr>
            </a:br>
            <a:r>
              <a:rPr lang="it-IT" sz="2800">
                <a:solidFill>
                  <a:srgbClr val="FFFFFF"/>
                </a:solidFill>
              </a:rPr>
              <a:t/>
            </a:r>
            <a:br>
              <a:rPr lang="it-IT" sz="2800">
                <a:solidFill>
                  <a:srgbClr val="FFFFFF"/>
                </a:solidFill>
              </a:rPr>
            </a:br>
            <a:endParaRPr lang="it-IT" sz="2800">
              <a:solidFill>
                <a:srgbClr val="FFFFFF"/>
              </a:solidFill>
            </a:endParaRPr>
          </a:p>
        </p:txBody>
      </p:sp>
      <p:sp>
        <p:nvSpPr>
          <p:cNvPr id="3" name="Segnaposto contenuto 2">
            <a:extLst>
              <a:ext uri="{FF2B5EF4-FFF2-40B4-BE49-F238E27FC236}">
                <a16:creationId xmlns:a16="http://schemas.microsoft.com/office/drawing/2014/main" xmlns="" id="{471DFAF0-9935-45CF-88E5-5A75DF9D4D7D}"/>
              </a:ext>
            </a:extLst>
          </p:cNvPr>
          <p:cNvSpPr>
            <a:spLocks noGrp="1"/>
          </p:cNvSpPr>
          <p:nvPr>
            <p:ph idx="1"/>
          </p:nvPr>
        </p:nvSpPr>
        <p:spPr>
          <a:xfrm>
            <a:off x="838200" y="1825625"/>
            <a:ext cx="10515600" cy="4351338"/>
          </a:xfrm>
        </p:spPr>
        <p:txBody>
          <a:bodyPr>
            <a:normAutofit/>
          </a:bodyPr>
          <a:lstStyle/>
          <a:p>
            <a:pPr rtl="0">
              <a:spcBef>
                <a:spcPts val="0"/>
              </a:spcBef>
              <a:spcAft>
                <a:spcPts val="0"/>
              </a:spcAft>
            </a:pPr>
            <a:r>
              <a:rPr lang="it-IT" b="1" i="1" u="none" strike="noStrike">
                <a:solidFill>
                  <a:srgbClr val="FFFFFF"/>
                </a:solidFill>
                <a:effectLst/>
                <a:latin typeface="Times New Roman" panose="02020603050405020304" pitchFamily="18" charset="0"/>
              </a:rPr>
              <a:t>Colpa dello stile di vita, che negli ultimi 50 anni è completamente cambiato. La popolazione, infatti, è diventata sempre più </a:t>
            </a:r>
            <a:r>
              <a:rPr lang="it-IT" b="1" i="1" u="sng">
                <a:solidFill>
                  <a:srgbClr val="FFFFFF"/>
                </a:solidFill>
                <a:effectLst/>
                <a:latin typeface="Times New Roman" panose="02020603050405020304" pitchFamily="18" charset="0"/>
              </a:rPr>
              <a:t>sedentaria</a:t>
            </a:r>
            <a:r>
              <a:rPr lang="it-IT" b="1" i="1" u="none" strike="noStrike">
                <a:solidFill>
                  <a:srgbClr val="FFFFFF"/>
                </a:solidFill>
                <a:effectLst/>
                <a:latin typeface="Times New Roman" panose="02020603050405020304" pitchFamily="18" charset="0"/>
              </a:rPr>
              <a:t> (dati preoccupanti sono quelli dell'ISTAT che segnala un aumento della popolazione sedentaria dal 37,5% del 1995 al 41% del 2006) a causa della marcata urbanizzazione e della grande diffusione dei mezzi di trasporto; contemporaneamente ad un tipo di </a:t>
            </a:r>
            <a:r>
              <a:rPr lang="it-IT" b="1" i="1" u="sng">
                <a:solidFill>
                  <a:srgbClr val="FFFFFF"/>
                </a:solidFill>
                <a:effectLst/>
                <a:latin typeface="Times New Roman" panose="02020603050405020304" pitchFamily="18" charset="0"/>
              </a:rPr>
              <a:t>alimentazione inadeguata</a:t>
            </a:r>
            <a:r>
              <a:rPr lang="it-IT" b="1" i="1" u="none" strike="noStrike">
                <a:solidFill>
                  <a:srgbClr val="FFFFFF"/>
                </a:solidFill>
                <a:effectLst/>
                <a:latin typeface="Times New Roman" panose="02020603050405020304" pitchFamily="18" charset="0"/>
              </a:rPr>
              <a:t> sia dal punto di vista della quantità che della qualità.</a:t>
            </a:r>
            <a:endParaRPr lang="it-IT" b="0">
              <a:solidFill>
                <a:srgbClr val="FFFFFF"/>
              </a:solidFill>
              <a:effectLst/>
            </a:endParaRPr>
          </a:p>
          <a:p>
            <a:r>
              <a:rPr lang="it-IT">
                <a:solidFill>
                  <a:srgbClr val="FFFFFF"/>
                </a:solidFill>
              </a:rPr>
              <a:t/>
            </a:r>
            <a:br>
              <a:rPr lang="it-IT">
                <a:solidFill>
                  <a:srgbClr val="FFFFFF"/>
                </a:solidFill>
              </a:rPr>
            </a:br>
            <a:endParaRPr lang="it-IT">
              <a:solidFill>
                <a:srgbClr val="FFFFFF"/>
              </a:solidFill>
            </a:endParaRPr>
          </a:p>
        </p:txBody>
      </p:sp>
    </p:spTree>
    <p:extLst>
      <p:ext uri="{BB962C8B-B14F-4D97-AF65-F5344CB8AC3E}">
        <p14:creationId xmlns:p14="http://schemas.microsoft.com/office/powerpoint/2010/main" val="309873785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magine che contiene albero, acqua, lago, esterni&#10;&#10;Descrizione generata automaticamente">
            <a:extLst>
              <a:ext uri="{FF2B5EF4-FFF2-40B4-BE49-F238E27FC236}">
                <a16:creationId xmlns:a16="http://schemas.microsoft.com/office/drawing/2014/main" xmlns="" id="{A929350F-729B-45A8-BF21-79F3670C75E9}"/>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1">
            <a:extLst>
              <a:ext uri="{FF2B5EF4-FFF2-40B4-BE49-F238E27FC236}">
                <a16:creationId xmlns:a16="http://schemas.microsoft.com/office/drawing/2014/main" xmlns="" id="{3B4BB941-3D0A-46F7-A7B9-30DAB30CDD3E}"/>
              </a:ext>
            </a:extLst>
          </p:cNvPr>
          <p:cNvSpPr>
            <a:spLocks noGrp="1"/>
          </p:cNvSpPr>
          <p:nvPr>
            <p:ph idx="1"/>
          </p:nvPr>
        </p:nvSpPr>
        <p:spPr>
          <a:xfrm>
            <a:off x="838200" y="1825625"/>
            <a:ext cx="10515600" cy="4351338"/>
          </a:xfrm>
        </p:spPr>
        <p:txBody>
          <a:bodyPr>
            <a:normAutofit/>
          </a:bodyPr>
          <a:lstStyle/>
          <a:p>
            <a:r>
              <a:rPr lang="it-IT" sz="2000" b="1" i="1" u="none" strike="noStrike">
                <a:solidFill>
                  <a:srgbClr val="FFFFFF"/>
                </a:solidFill>
                <a:effectLst/>
                <a:latin typeface="Georgia" panose="02040502050405020303" pitchFamily="18" charset="0"/>
              </a:rPr>
              <a:t>Il problema dell’ecologia nel mondo antico, greco e romano, è stato considerato dai moderni soprattutto in relazione all’atteggiamento degli antichi di fronte alla questione del rapporto tra uomo e ambiente. Ci si è in prima istanza domandati, cioè, quale “sensibilità ecologica” gli antichi abbiano manifestato: è questo l’interesse principale del lavoro pionieristico di J.D. Hughes, Ecology in Ancient Civilizations, risalente al 1975. L’effettiva interferenza tra l’uomo e l’ambiente nel mondo antico, in particolare in quello greco, è stata invece oggetto di opere come quella di R. Sallares, che ha posto al centro della sua monografia del 1991  proprio dell’ecologia – nella Grecia continentale nel corso del primo millennio a.C. Nel suo studio, diviso in due parti rispettivamente dedicate alla demografia e all’agricoltura, Sallares analizza il rapporto tra produzione agricola e popolazione umana, concludendo che la diffusione di ulivi, viti e cereali promosse in Grecia l’affermazione di un sistema agricolo più produttivo e una significativa crescita demografica.</a:t>
            </a:r>
            <a:endParaRPr lang="it-IT" sz="2000">
              <a:solidFill>
                <a:srgbClr val="FFFFFF"/>
              </a:solidFill>
            </a:endParaRPr>
          </a:p>
        </p:txBody>
      </p:sp>
    </p:spTree>
    <p:extLst>
      <p:ext uri="{BB962C8B-B14F-4D97-AF65-F5344CB8AC3E}">
        <p14:creationId xmlns:p14="http://schemas.microsoft.com/office/powerpoint/2010/main" val="206775767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F0F83A9-900C-4BFB-8EC4-51739335B5B5}"/>
              </a:ext>
            </a:extLst>
          </p:cNvPr>
          <p:cNvSpPr>
            <a:spLocks noGrp="1"/>
          </p:cNvSpPr>
          <p:nvPr>
            <p:ph type="title"/>
          </p:nvPr>
        </p:nvSpPr>
        <p:spPr/>
        <p:txBody>
          <a:bodyPr/>
          <a:lstStyle/>
          <a:p>
            <a:r>
              <a:rPr lang="it-IT" b="0" i="0" cap="all" dirty="0">
                <a:solidFill>
                  <a:srgbClr val="000000"/>
                </a:solidFill>
                <a:effectLst/>
                <a:latin typeface="Rockwell Condensed" panose="02060603050405020104" pitchFamily="18" charset="0"/>
              </a:rPr>
              <a:t>L’assassino invisibile </a:t>
            </a:r>
            <a:endParaRPr lang="it-IT" dirty="0"/>
          </a:p>
        </p:txBody>
      </p:sp>
      <p:sp>
        <p:nvSpPr>
          <p:cNvPr id="3" name="Segnaposto contenuto 2">
            <a:extLst>
              <a:ext uri="{FF2B5EF4-FFF2-40B4-BE49-F238E27FC236}">
                <a16:creationId xmlns:a16="http://schemas.microsoft.com/office/drawing/2014/main" xmlns="" id="{B5094FFB-254F-41E0-AEAC-C08F70DBEAE9}"/>
              </a:ext>
            </a:extLst>
          </p:cNvPr>
          <p:cNvSpPr>
            <a:spLocks noGrp="1"/>
          </p:cNvSpPr>
          <p:nvPr>
            <p:ph idx="1"/>
          </p:nvPr>
        </p:nvSpPr>
        <p:spPr/>
        <p:txBody>
          <a:bodyPr>
            <a:normAutofit fontScale="92500" lnSpcReduction="20000"/>
          </a:bodyPr>
          <a:lstStyle/>
          <a:p>
            <a:pPr algn="l" rtl="0" fontAlgn="base"/>
            <a:r>
              <a:rPr lang="it-IT" b="0" i="0" u="none" strike="noStrike" dirty="0">
                <a:solidFill>
                  <a:srgbClr val="000000"/>
                </a:solidFill>
                <a:effectLst/>
                <a:latin typeface="Rockwell" panose="02060603020205020403" pitchFamily="18" charset="0"/>
              </a:rPr>
              <a:t>L’INQUINAMENTO È STATO DEFINITO COME L’ASSASSINIO INVISIBILE.CHI PRODUCE  L’INQUINAMENTO? LA RISPOSTA È SEMPLICE: SIAMO STATI NOI.  PURTROPPO, QUESTO ARGOMENTO RIGUARDA TUTTI NOI. DA UNA SEMPLICE AZIONE INQUINANTE O UNA PIÙ COMPLESSA POSSONO CAUSARE DEI DANNI COSÌ DRAMMATICI CHE UN GIORNO SARANNO IRREVERSIBILI. DOBBIAMO METTERCI  TUTTI GLI SFORZI per fermare questo inquinamento.</a:t>
            </a:r>
            <a:r>
              <a:rPr lang="en-US" b="0" i="0" dirty="0">
                <a:solidFill>
                  <a:srgbClr val="000000"/>
                </a:solidFill>
                <a:effectLst/>
                <a:latin typeface="Rockwell" panose="02060603020205020403" pitchFamily="18" charset="0"/>
              </a:rPr>
              <a:t>​</a:t>
            </a:r>
            <a:endParaRPr lang="en-US" b="0" i="0" dirty="0">
              <a:solidFill>
                <a:srgbClr val="000000"/>
              </a:solidFill>
              <a:effectLst/>
              <a:latin typeface="Segoe UI" panose="020B0502040204020203" pitchFamily="34" charset="0"/>
            </a:endParaRPr>
          </a:p>
          <a:p>
            <a:pPr algn="l" rtl="0" fontAlgn="base"/>
            <a:r>
              <a:rPr lang="it-IT" b="0" i="0" u="none" strike="noStrike" dirty="0">
                <a:solidFill>
                  <a:srgbClr val="000000"/>
                </a:solidFill>
                <a:effectLst/>
                <a:latin typeface="Rockwell" panose="02060603020205020403" pitchFamily="18" charset="0"/>
              </a:rPr>
              <a:t>Parlando nella salute umana  Le stime hanno  Indicato che nel 2015, ci siano stati un numero di morti  premature di circa 422.000. I casi delle vittime tende a scendere di circa mezzo milione. Questo vuol dire che le Nuove scelte scientifiche siano state buone ma bisogna fare ancora tanto perché il numero di vittime è notevole.</a:t>
            </a:r>
            <a:endParaRPr lang="en-US" b="0" i="0" dirty="0">
              <a:solidFill>
                <a:srgbClr val="000000"/>
              </a:solidFill>
              <a:effectLst/>
              <a:latin typeface="Segoe UI" panose="020B0502040204020203" pitchFamily="34" charset="0"/>
            </a:endParaRPr>
          </a:p>
          <a:p>
            <a:endParaRPr lang="it-IT" dirty="0"/>
          </a:p>
        </p:txBody>
      </p:sp>
    </p:spTree>
    <p:extLst>
      <p:ext uri="{BB962C8B-B14F-4D97-AF65-F5344CB8AC3E}">
        <p14:creationId xmlns:p14="http://schemas.microsoft.com/office/powerpoint/2010/main" val="2825583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CF68657-6FC2-4C62-B550-AB11B1D00E6F}"/>
              </a:ext>
            </a:extLst>
          </p:cNvPr>
          <p:cNvSpPr>
            <a:spLocks noGrp="1"/>
          </p:cNvSpPr>
          <p:nvPr>
            <p:ph type="title"/>
          </p:nvPr>
        </p:nvSpPr>
        <p:spPr/>
        <p:txBody>
          <a:bodyPr/>
          <a:lstStyle/>
          <a:p>
            <a:r>
              <a:rPr lang="it-IT" b="0" i="0" u="none" strike="noStrike" cap="all" dirty="0">
                <a:solidFill>
                  <a:srgbClr val="000000"/>
                </a:solidFill>
                <a:effectLst/>
                <a:latin typeface="Rockwell Condensed" panose="02060603050405020104" pitchFamily="18" charset="0"/>
              </a:rPr>
              <a:t>QUALI SONO I MAGGIORI FATTORI INQUINANTI? 🤔</a:t>
            </a:r>
            <a:endParaRPr lang="it-IT" dirty="0"/>
          </a:p>
        </p:txBody>
      </p:sp>
      <p:sp>
        <p:nvSpPr>
          <p:cNvPr id="3" name="Segnaposto contenuto 2">
            <a:extLst>
              <a:ext uri="{FF2B5EF4-FFF2-40B4-BE49-F238E27FC236}">
                <a16:creationId xmlns:a16="http://schemas.microsoft.com/office/drawing/2014/main" xmlns="" id="{F9117DEB-CD2F-4E96-AAB2-7928E1235B61}"/>
              </a:ext>
            </a:extLst>
          </p:cNvPr>
          <p:cNvSpPr>
            <a:spLocks noGrp="1"/>
          </p:cNvSpPr>
          <p:nvPr>
            <p:ph idx="1"/>
          </p:nvPr>
        </p:nvSpPr>
        <p:spPr/>
        <p:txBody>
          <a:bodyPr/>
          <a:lstStyle/>
          <a:p>
            <a:r>
              <a:rPr lang="it-IT" b="0" i="0" u="none" strike="noStrike" dirty="0">
                <a:solidFill>
                  <a:srgbClr val="000000"/>
                </a:solidFill>
                <a:effectLst/>
                <a:latin typeface="Rockwell" panose="02060603020205020403" pitchFamily="18" charset="0"/>
              </a:rPr>
              <a:t>Il fattore più discusso è quello sul trasporto stradale,  Perché si origina a livello del suolo e quindi è accanto  a noi dove respiriamo aria che rilascia il motore a scoppio. Ci sono anche fattori pericolosi per l’ambiente come le emissioni provenienti dell’agricoltura e l’industria, ma anche i riscaldamenti domestici. L’elemento inquinante considerato il padre di tutti gli inquinanti è il biossido di azoto, perché ovunque ci sia una qualsiasi  combustione di una centrale elettrica, di un motore a scoppio o di una semplice caldaia di casa nostra,  l’aria che viene rilasciata contiene circa l’80% di ossidi di azoto.</a:t>
            </a:r>
            <a:endParaRPr lang="it-IT" dirty="0"/>
          </a:p>
        </p:txBody>
      </p:sp>
    </p:spTree>
    <p:extLst>
      <p:ext uri="{BB962C8B-B14F-4D97-AF65-F5344CB8AC3E}">
        <p14:creationId xmlns:p14="http://schemas.microsoft.com/office/powerpoint/2010/main" val="3107167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C9DBA2F-29AF-4719-9754-E1DA20A95754}"/>
              </a:ext>
            </a:extLst>
          </p:cNvPr>
          <p:cNvSpPr>
            <a:spLocks noGrp="1"/>
          </p:cNvSpPr>
          <p:nvPr>
            <p:ph type="title"/>
          </p:nvPr>
        </p:nvSpPr>
        <p:spPr/>
        <p:txBody>
          <a:bodyPr/>
          <a:lstStyle/>
          <a:p>
            <a:r>
              <a:rPr lang="it-IT" b="0" i="0" cap="all" dirty="0">
                <a:solidFill>
                  <a:srgbClr val="000000"/>
                </a:solidFill>
                <a:effectLst/>
                <a:latin typeface="Rockwell Condensed" panose="02060603050405020104" pitchFamily="18" charset="0"/>
              </a:rPr>
              <a:t>Dalla parte del mare</a:t>
            </a:r>
            <a:endParaRPr lang="it-IT" dirty="0"/>
          </a:p>
        </p:txBody>
      </p:sp>
      <p:sp>
        <p:nvSpPr>
          <p:cNvPr id="3" name="Segnaposto contenuto 2">
            <a:extLst>
              <a:ext uri="{FF2B5EF4-FFF2-40B4-BE49-F238E27FC236}">
                <a16:creationId xmlns:a16="http://schemas.microsoft.com/office/drawing/2014/main" xmlns="" id="{A08D430E-744A-41F3-8B78-5413976BF1C1}"/>
              </a:ext>
            </a:extLst>
          </p:cNvPr>
          <p:cNvSpPr>
            <a:spLocks noGrp="1"/>
          </p:cNvSpPr>
          <p:nvPr>
            <p:ph idx="1"/>
          </p:nvPr>
        </p:nvSpPr>
        <p:spPr/>
        <p:txBody>
          <a:bodyPr>
            <a:normAutofit fontScale="85000" lnSpcReduction="10000"/>
          </a:bodyPr>
          <a:lstStyle/>
          <a:p>
            <a:r>
              <a:rPr lang="it-IT" b="0" i="0" u="none" strike="noStrike" dirty="0">
                <a:solidFill>
                  <a:srgbClr val="000000"/>
                </a:solidFill>
                <a:effectLst/>
                <a:latin typeface="Rockwell" panose="02060603020205020403" pitchFamily="18" charset="0"/>
              </a:rPr>
              <a:t>Le zone costiere stanno vivendo una grossa difficoltà, grazie allo smaltimento della plastica. Tutto parte ovviamente da noi persone, perché non riusciamo a farne uso, per noi il monouso sta diventando intoccabile, difatti la plastica è al terzo posto come materiale PRODOTTO  DALL’UOMO. </a:t>
            </a:r>
          </a:p>
          <a:p>
            <a:r>
              <a:rPr lang="it-IT" sz="4300" b="0" i="0" u="none" strike="noStrike" cap="all" dirty="0">
                <a:solidFill>
                  <a:srgbClr val="000000"/>
                </a:solidFill>
                <a:effectLst/>
                <a:latin typeface="Rockwell Condensed" panose="02060603050405020104" pitchFamily="18" charset="0"/>
              </a:rPr>
              <a:t>IL DIFFICILE SMALTIMENTO DELLA PLASTICA</a:t>
            </a:r>
            <a:endParaRPr lang="it-IT" sz="4300" cap="all" dirty="0">
              <a:solidFill>
                <a:srgbClr val="000000"/>
              </a:solidFill>
              <a:latin typeface="Rockwell" panose="02060603020205020403" pitchFamily="18" charset="0"/>
            </a:endParaRPr>
          </a:p>
          <a:p>
            <a:r>
              <a:rPr lang="it-IT" b="0" i="0" u="none" strike="noStrike" dirty="0">
                <a:solidFill>
                  <a:srgbClr val="000000"/>
                </a:solidFill>
                <a:effectLst/>
                <a:latin typeface="Rockwell" panose="02060603020205020403" pitchFamily="18" charset="0"/>
              </a:rPr>
              <a:t>Circa il 45% della plastica va in discarica e poi essere riciclata </a:t>
            </a:r>
            <a:r>
              <a:rPr lang="it-IT" b="0" i="0" u="none" strike="noStrike" dirty="0" err="1">
                <a:solidFill>
                  <a:srgbClr val="000000"/>
                </a:solidFill>
                <a:effectLst/>
                <a:latin typeface="Rockwell" panose="02060603020205020403" pitchFamily="18" charset="0"/>
              </a:rPr>
              <a:t>ecc</a:t>
            </a:r>
            <a:r>
              <a:rPr lang="it-IT" b="0" i="0" u="none" strike="noStrike" dirty="0">
                <a:solidFill>
                  <a:srgbClr val="000000"/>
                </a:solidFill>
                <a:effectLst/>
                <a:latin typeface="Rockwell" panose="02060603020205020403" pitchFamily="18" charset="0"/>
              </a:rPr>
              <a:t>…, ma il resto dove va? In mare, spesso attraverso i fiumi. I numeri dicono che ogni hanno si ritrovano circa 6 tonnellate di plastica, in mare e in riva. Un numero enorme.  Questo è un grave problema, perché oltre al l’inquinamento marino, ne risentono molto i viventi marini,  perché scambiano la plastica per un qualcosa che si possa mangiare . Molti pesci, infatti, rischiano l’estinzione.</a:t>
            </a:r>
            <a:endParaRPr lang="it-IT" dirty="0"/>
          </a:p>
        </p:txBody>
      </p:sp>
    </p:spTree>
    <p:extLst>
      <p:ext uri="{BB962C8B-B14F-4D97-AF65-F5344CB8AC3E}">
        <p14:creationId xmlns:p14="http://schemas.microsoft.com/office/powerpoint/2010/main" val="2389354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3C6ECBF-5DC2-174A-9D74-FB4D24DC0F48}"/>
              </a:ext>
            </a:extLst>
          </p:cNvPr>
          <p:cNvSpPr>
            <a:spLocks noGrp="1"/>
          </p:cNvSpPr>
          <p:nvPr>
            <p:ph type="title"/>
          </p:nvPr>
        </p:nvSpPr>
        <p:spPr/>
        <p:txBody>
          <a:bodyPr/>
          <a:lstStyle/>
          <a:p>
            <a:r>
              <a:rPr lang="it-IT"/>
              <a:t>Questa è la situazione in Italia sui rifiuti urbani dal 2010 al 2018</a:t>
            </a:r>
          </a:p>
        </p:txBody>
      </p:sp>
      <p:pic>
        <p:nvPicPr>
          <p:cNvPr id="4" name="Immagine 4">
            <a:extLst>
              <a:ext uri="{FF2B5EF4-FFF2-40B4-BE49-F238E27FC236}">
                <a16:creationId xmlns:a16="http://schemas.microsoft.com/office/drawing/2014/main" xmlns="" id="{4F378505-0B77-0D4C-85DD-7121F4478649}"/>
              </a:ext>
            </a:extLst>
          </p:cNvPr>
          <p:cNvPicPr>
            <a:picLocks noGrp="1" noChangeAspect="1"/>
          </p:cNvPicPr>
          <p:nvPr>
            <p:ph idx="1"/>
          </p:nvPr>
        </p:nvPicPr>
        <p:blipFill>
          <a:blip r:embed="rId2"/>
          <a:stretch>
            <a:fillRect/>
          </a:stretch>
        </p:blipFill>
        <p:spPr>
          <a:xfrm>
            <a:off x="964870" y="2052638"/>
            <a:ext cx="10403279" cy="4805362"/>
          </a:xfrm>
        </p:spPr>
      </p:pic>
    </p:spTree>
    <p:extLst>
      <p:ext uri="{BB962C8B-B14F-4D97-AF65-F5344CB8AC3E}">
        <p14:creationId xmlns:p14="http://schemas.microsoft.com/office/powerpoint/2010/main" val="116042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magine 37">
            <a:extLst>
              <a:ext uri="{FF2B5EF4-FFF2-40B4-BE49-F238E27FC236}">
                <a16:creationId xmlns:a16="http://schemas.microsoft.com/office/drawing/2014/main" xmlns="" id="{5B2992E6-2FAE-4000-8EED-4BACA6572A98}"/>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6634" b="19108"/>
          <a:stretch/>
        </p:blipFill>
        <p:spPr>
          <a:xfrm>
            <a:off x="20" y="10"/>
            <a:ext cx="12191980" cy="6857990"/>
          </a:xfrm>
          <a:prstGeom prst="rect">
            <a:avLst/>
          </a:prstGeom>
        </p:spPr>
      </p:pic>
      <p:sp>
        <p:nvSpPr>
          <p:cNvPr id="2" name="Titolo 1">
            <a:extLst>
              <a:ext uri="{FF2B5EF4-FFF2-40B4-BE49-F238E27FC236}">
                <a16:creationId xmlns:a16="http://schemas.microsoft.com/office/drawing/2014/main" xmlns="" id="{196A3733-2794-4B80-A8DC-E60075BE24D2}"/>
              </a:ext>
            </a:extLst>
          </p:cNvPr>
          <p:cNvSpPr>
            <a:spLocks noGrp="1"/>
          </p:cNvSpPr>
          <p:nvPr>
            <p:ph type="title"/>
          </p:nvPr>
        </p:nvSpPr>
        <p:spPr>
          <a:xfrm>
            <a:off x="838200" y="365125"/>
            <a:ext cx="10515600" cy="1325563"/>
          </a:xfrm>
        </p:spPr>
        <p:txBody>
          <a:bodyPr>
            <a:normAutofit/>
          </a:bodyPr>
          <a:lstStyle/>
          <a:p>
            <a:r>
              <a:rPr lang="it-IT" b="1">
                <a:solidFill>
                  <a:srgbClr val="FFFFFF"/>
                </a:solidFill>
              </a:rPr>
              <a:t>La bici, un mezzo economico</a:t>
            </a:r>
            <a:br>
              <a:rPr lang="it-IT" b="1">
                <a:solidFill>
                  <a:srgbClr val="FFFFFF"/>
                </a:solidFill>
              </a:rPr>
            </a:br>
            <a:r>
              <a:rPr lang="it-IT" b="1">
                <a:solidFill>
                  <a:srgbClr val="FFFFFF"/>
                </a:solidFill>
              </a:rPr>
              <a:t>ed ecologico</a:t>
            </a:r>
          </a:p>
        </p:txBody>
      </p:sp>
      <p:sp>
        <p:nvSpPr>
          <p:cNvPr id="3" name="Segnaposto contenuto 2">
            <a:extLst>
              <a:ext uri="{FF2B5EF4-FFF2-40B4-BE49-F238E27FC236}">
                <a16:creationId xmlns:a16="http://schemas.microsoft.com/office/drawing/2014/main" xmlns="" id="{F0609D23-917B-4D65-BB93-18BD92409158}"/>
              </a:ext>
            </a:extLst>
          </p:cNvPr>
          <p:cNvSpPr>
            <a:spLocks noGrp="1"/>
          </p:cNvSpPr>
          <p:nvPr>
            <p:ph idx="1"/>
          </p:nvPr>
        </p:nvSpPr>
        <p:spPr>
          <a:xfrm>
            <a:off x="838200" y="1825625"/>
            <a:ext cx="10515600" cy="4351338"/>
          </a:xfrm>
        </p:spPr>
        <p:txBody>
          <a:bodyPr>
            <a:normAutofit/>
          </a:bodyPr>
          <a:lstStyle/>
          <a:p>
            <a:pPr marL="0" indent="0">
              <a:buNone/>
            </a:pPr>
            <a:r>
              <a:rPr lang="it-IT">
                <a:solidFill>
                  <a:srgbClr val="FFFFFF"/>
                </a:solidFill>
              </a:rPr>
              <a:t>Muovendosi in bici si evita l’utilizzo:</a:t>
            </a:r>
          </a:p>
          <a:p>
            <a:pPr marL="0" indent="0">
              <a:buNone/>
            </a:pPr>
            <a:r>
              <a:rPr lang="it-IT">
                <a:solidFill>
                  <a:srgbClr val="FFFFFF"/>
                </a:solidFill>
              </a:rPr>
              <a:t>di automobili, moto, autobus e così via, riducendo le emissioni di agenti inquinanti. Inoltre, si evita il traffico, e soprattutto sui tragitti più brevi, per esempio da casa all’ufficio, si può impiegare meno tempo rispetto a quando si usano altri mezzi di trasporto.</a:t>
            </a:r>
          </a:p>
        </p:txBody>
      </p:sp>
    </p:spTree>
    <p:extLst>
      <p:ext uri="{BB962C8B-B14F-4D97-AF65-F5344CB8AC3E}">
        <p14:creationId xmlns:p14="http://schemas.microsoft.com/office/powerpoint/2010/main" val="425859527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7AE9375-4664-4DB2-922D-2782A6E439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Connector 11">
            <a:extLst>
              <a:ext uri="{FF2B5EF4-FFF2-40B4-BE49-F238E27FC236}">
                <a16:creationId xmlns:a16="http://schemas.microsoft.com/office/drawing/2014/main" xmlns="" id="{EE504C98-6397-41C1-A8D8-2D9C4ED307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itolo 1">
            <a:extLst>
              <a:ext uri="{FF2B5EF4-FFF2-40B4-BE49-F238E27FC236}">
                <a16:creationId xmlns:a16="http://schemas.microsoft.com/office/drawing/2014/main" xmlns="" id="{40BB7650-1AF2-4F64-9D68-2968E7101152}"/>
              </a:ext>
            </a:extLst>
          </p:cNvPr>
          <p:cNvSpPr>
            <a:spLocks noGrp="1"/>
          </p:cNvSpPr>
          <p:nvPr>
            <p:ph idx="1"/>
          </p:nvPr>
        </p:nvSpPr>
        <p:spPr>
          <a:xfrm>
            <a:off x="1392667" y="2398957"/>
            <a:ext cx="9406666" cy="3526144"/>
          </a:xfrm>
        </p:spPr>
        <p:txBody>
          <a:bodyPr>
            <a:normAutofit/>
          </a:bodyPr>
          <a:lstStyle/>
          <a:p>
            <a:r>
              <a:rPr lang="it-IT" sz="2000">
                <a:solidFill>
                  <a:schemeClr val="bg1"/>
                </a:solidFill>
              </a:rPr>
              <a:t>La bici è tornata di moda, non solo per lo sport ma anche e soprattutto come mezzo di trasporto: con la crisi e il progressivo aumento del costo del carburante, sono davvero tanti gli italiani che hanno rispolverato le due ruote. Ecco quindi che le difficoltà economiche agevolano il cambiamento e favoriscono lo sviluppo di una nuova mobilità, a basso impatto per l’ambiente e anche per il portafoglio. Solente in Italia Dall’inizio del 2020 ad ora sono state vendute più di 2 milioni di biciclette, ovvero più del 25% rispetto al 2019. Inoltre se tenuta bene può un mezzo elegante e usato da persone di classe.</a:t>
            </a:r>
          </a:p>
        </p:txBody>
      </p:sp>
      <p:sp>
        <p:nvSpPr>
          <p:cNvPr id="14" name="Rectangle 13">
            <a:extLst>
              <a:ext uri="{FF2B5EF4-FFF2-40B4-BE49-F238E27FC236}">
                <a16:creationId xmlns:a16="http://schemas.microsoft.com/office/drawing/2014/main" xmlns="" id="{9DD005C1-8C51-42D6-9BEE-B9B838497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766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magine 11" descr="Immagine che contiene erba, esterni, bicicletta, parcheggiato&#10;&#10;Descrizione generata automaticamente">
            <a:extLst>
              <a:ext uri="{FF2B5EF4-FFF2-40B4-BE49-F238E27FC236}">
                <a16:creationId xmlns:a16="http://schemas.microsoft.com/office/drawing/2014/main" xmlns="" id="{C333064C-F6F0-4455-B169-BBFE00BE961A}"/>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6001" b="356"/>
          <a:stretch/>
        </p:blipFill>
        <p:spPr>
          <a:xfrm>
            <a:off x="20" y="10"/>
            <a:ext cx="12191980" cy="6857990"/>
          </a:xfrm>
          <a:prstGeom prst="rect">
            <a:avLst/>
          </a:prstGeom>
        </p:spPr>
      </p:pic>
      <p:sp>
        <p:nvSpPr>
          <p:cNvPr id="5" name="Titolo 1">
            <a:extLst>
              <a:ext uri="{FF2B5EF4-FFF2-40B4-BE49-F238E27FC236}">
                <a16:creationId xmlns:a16="http://schemas.microsoft.com/office/drawing/2014/main" xmlns="" id="{EE268B3B-142E-4C64-900B-BC95C592BB84}"/>
              </a:ext>
            </a:extLst>
          </p:cNvPr>
          <p:cNvSpPr>
            <a:spLocks noGrp="1"/>
          </p:cNvSpPr>
          <p:nvPr>
            <p:ph idx="1"/>
          </p:nvPr>
        </p:nvSpPr>
        <p:spPr>
          <a:xfrm>
            <a:off x="838200" y="1825625"/>
            <a:ext cx="10515600" cy="4351338"/>
          </a:xfrm>
        </p:spPr>
        <p:txBody>
          <a:bodyPr>
            <a:normAutofit/>
          </a:bodyPr>
          <a:lstStyle/>
          <a:p>
            <a:r>
              <a:rPr lang="it-IT" dirty="0">
                <a:solidFill>
                  <a:srgbClr val="FFFFFF"/>
                </a:solidFill>
              </a:rPr>
              <a:t>Inoltre se tenuta bene può un mezzo elegante e usato da persone di classe. E per tornare a tema vendite, con il covid lo stato ha avviato il bonus bicicletta, ovvero, se compri una bicicletta di €833, ti ridanno il 60% del costo della bici, se costa più di €833 ti ridanno €500, però dai se vuoi preservare l’ambiente e fare movimento, perché il bonus vale fino al 31 Dicembre, daii!!</a:t>
            </a:r>
          </a:p>
          <a:p>
            <a:endParaRPr lang="it-IT" dirty="0">
              <a:solidFill>
                <a:srgbClr val="FFFFFF"/>
              </a:solidFill>
            </a:endParaRPr>
          </a:p>
          <a:p>
            <a:endParaRPr lang="it-IT" dirty="0">
              <a:solidFill>
                <a:srgbClr val="FFFFFF"/>
              </a:solidFill>
            </a:endParaRPr>
          </a:p>
          <a:p>
            <a:endParaRPr lang="it-IT" dirty="0">
              <a:solidFill>
                <a:srgbClr val="FFFFFF"/>
              </a:solidFill>
            </a:endParaRPr>
          </a:p>
        </p:txBody>
      </p:sp>
      <p:sp>
        <p:nvSpPr>
          <p:cNvPr id="10" name="CasellaDiTesto 9">
            <a:extLst>
              <a:ext uri="{FF2B5EF4-FFF2-40B4-BE49-F238E27FC236}">
                <a16:creationId xmlns:a16="http://schemas.microsoft.com/office/drawing/2014/main" xmlns="" id="{27700FD2-7324-43EC-BD99-0ED9B8DDC5F5}"/>
              </a:ext>
            </a:extLst>
          </p:cNvPr>
          <p:cNvSpPr txBox="1"/>
          <p:nvPr/>
        </p:nvSpPr>
        <p:spPr>
          <a:xfrm>
            <a:off x="6545582" y="8683615"/>
            <a:ext cx="2813591"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4" tooltip="http://anemmuinbiciazena.wordpress.com/2012/04/08/i-buoni-motivi-per-luso-della-bici-in-citta/">
                  <a:extLst>
                    <a:ext uri="{A12FA001-AC4F-418D-AE19-62706E023703}">
                      <ahyp:hlinkClr xmlns:ahyp="http://schemas.microsoft.com/office/drawing/2018/hyperlinkcolor" xmlns="" val="tx"/>
                    </a:ext>
                  </a:extLst>
                </a:hlinkClick>
              </a:rPr>
              <a:t>Questa foto</a:t>
            </a:r>
            <a:r>
              <a:rPr lang="it-IT" sz="700">
                <a:solidFill>
                  <a:srgbClr val="FFFFFF"/>
                </a:solidFill>
              </a:rPr>
              <a:t> di Autore sconosciuto è concesso in licenza da </a:t>
            </a:r>
            <a:r>
              <a:rPr lang="it-IT" sz="700">
                <a:solidFill>
                  <a:srgbClr val="FFFFFF"/>
                </a:solidFill>
                <a:hlinkClick r:id="rId5" tooltip="https://creativecommons.org/licenses/by-nc-sa/3.0/">
                  <a:extLst>
                    <a:ext uri="{A12FA001-AC4F-418D-AE19-62706E023703}">
                      <ahyp:hlinkClr xmlns:ahyp="http://schemas.microsoft.com/office/drawing/2018/hyperlinkcolor" xmlns="" val="tx"/>
                    </a:ext>
                  </a:extLst>
                </a:hlinkClick>
              </a:rPr>
              <a:t>CC BY-SA-NC</a:t>
            </a:r>
            <a:endParaRPr lang="it-IT" sz="700">
              <a:solidFill>
                <a:srgbClr val="FFFFFF"/>
              </a:solidFill>
            </a:endParaRPr>
          </a:p>
        </p:txBody>
      </p:sp>
    </p:spTree>
    <p:extLst>
      <p:ext uri="{BB962C8B-B14F-4D97-AF65-F5344CB8AC3E}">
        <p14:creationId xmlns:p14="http://schemas.microsoft.com/office/powerpoint/2010/main" val="382368782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xmlns="" id="{03CA3157-E855-4C11-9B88-9C509CA9310B}"/>
              </a:ext>
            </a:extLst>
          </p:cNvPr>
          <p:cNvSpPr>
            <a:spLocks noGrp="1"/>
          </p:cNvSpPr>
          <p:nvPr>
            <p:ph idx="1"/>
          </p:nvPr>
        </p:nvSpPr>
        <p:spPr>
          <a:xfrm>
            <a:off x="838200" y="217715"/>
            <a:ext cx="10515600" cy="6640285"/>
          </a:xfrm>
        </p:spPr>
        <p:txBody>
          <a:bodyPr>
            <a:normAutofit fontScale="92500" lnSpcReduction="20000"/>
          </a:bodyPr>
          <a:lstStyle/>
          <a:p>
            <a:pPr marL="0" indent="0" algn="ctr">
              <a:buNone/>
            </a:pPr>
            <a:r>
              <a:rPr lang="it-IT" sz="5800">
                <a:solidFill>
                  <a:schemeClr val="accent4"/>
                </a:solidFill>
              </a:rPr>
              <a:t>Tutela del Patrimonio artistico e culturale</a:t>
            </a:r>
          </a:p>
          <a:p>
            <a:pPr marL="0" indent="0">
              <a:buNone/>
            </a:pPr>
            <a:r>
              <a:rPr lang="it-IT">
                <a:solidFill>
                  <a:schemeClr val="accent1"/>
                </a:solidFill>
              </a:rPr>
              <a:t>70.In che modo la repubblica promuove la cultura e tutela il paesaggio ?</a:t>
            </a:r>
          </a:p>
          <a:p>
            <a:pPr marL="0" indent="0" algn="just">
              <a:buNone/>
            </a:pPr>
            <a:r>
              <a:rPr lang="it-IT"/>
              <a:t>L'articolo 9 assegno alla repubblica il compito di promuovere la cultura e la ricerca, nonché la tutela del paesaggio e di tutti i beni storici e artistici, in quanto simboli e testimonianza delle nostre radici sono l'essenza dello sviluppo civile della nazione. Nella realtà i l cammino per attuare questo articolo e lento e difficile: la Repubblica negli anni non ha promosso e non promuove in maniera adeguata lo sviluppo di questi settori, ai quali  ha promosso e non promuove i fondi assegnati alla ricerca scientifica, alla conservazione dei beni culturali, all'università, alla scuola e alla culture in genere (per il cinema, per il teatro ecc.)sono bene poca cosa rispetto alle necessità. Di conseguenza, i nostri ricercatori, non potendo lavorare in Italia, vanno all'estero e il patrimonio storico-artistico di rilevanza mondiale di cui disponiamo non è curato e curato e valorizzato come sarebbe necessario.</a:t>
            </a:r>
          </a:p>
          <a:p>
            <a:pPr marL="0" indent="0" algn="just">
              <a:buNone/>
            </a:pPr>
            <a:r>
              <a:rPr lang="it-IT"/>
              <a:t>Più soddisfacente, rispetto alle risorse economiche, è la tutela del patrimonio artistico e storico dal punto di vista giuridico: il codice dei beni culturali e ambientali, emanato nel 2004. ha introdotto notevoli cambiamenti e tutele.</a:t>
            </a:r>
            <a:endParaRPr lang="it-IT" dirty="0"/>
          </a:p>
        </p:txBody>
      </p:sp>
    </p:spTree>
    <p:extLst>
      <p:ext uri="{BB962C8B-B14F-4D97-AF65-F5344CB8AC3E}">
        <p14:creationId xmlns:p14="http://schemas.microsoft.com/office/powerpoint/2010/main" val="517159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24D6E44-AF71-4258-8535-AF39AFF0FA75}"/>
              </a:ext>
            </a:extLst>
          </p:cNvPr>
          <p:cNvSpPr>
            <a:spLocks noGrp="1"/>
          </p:cNvSpPr>
          <p:nvPr>
            <p:ph type="title"/>
          </p:nvPr>
        </p:nvSpPr>
        <p:spPr/>
        <p:txBody>
          <a:bodyPr>
            <a:normAutofit/>
          </a:bodyPr>
          <a:lstStyle/>
          <a:p>
            <a:pPr algn="ctr"/>
            <a:r>
              <a:rPr lang="it-IT" sz="5400" dirty="0">
                <a:solidFill>
                  <a:srgbClr val="7030A0"/>
                </a:solidFill>
              </a:rPr>
              <a:t>Il significato del diritto alla salute</a:t>
            </a:r>
          </a:p>
        </p:txBody>
      </p:sp>
      <p:sp>
        <p:nvSpPr>
          <p:cNvPr id="3" name="Segnaposto contenuto 2">
            <a:extLst>
              <a:ext uri="{FF2B5EF4-FFF2-40B4-BE49-F238E27FC236}">
                <a16:creationId xmlns:a16="http://schemas.microsoft.com/office/drawing/2014/main" xmlns="" id="{11E893E5-AA2B-4B37-8E81-693E44B89307}"/>
              </a:ext>
            </a:extLst>
          </p:cNvPr>
          <p:cNvSpPr>
            <a:spLocks noGrp="1"/>
          </p:cNvSpPr>
          <p:nvPr>
            <p:ph idx="1"/>
          </p:nvPr>
        </p:nvSpPr>
        <p:spPr>
          <a:xfrm>
            <a:off x="838200" y="1825624"/>
            <a:ext cx="10515600" cy="5032375"/>
          </a:xfrm>
        </p:spPr>
        <p:txBody>
          <a:bodyPr>
            <a:normAutofit fontScale="77500" lnSpcReduction="20000"/>
          </a:bodyPr>
          <a:lstStyle/>
          <a:p>
            <a:pPr marL="0" indent="0">
              <a:buNone/>
            </a:pPr>
            <a:r>
              <a:rPr lang="it-IT" dirty="0"/>
              <a:t>L'articolo 32 della costituzioni., come già si è detto, dichiara la</a:t>
            </a:r>
          </a:p>
          <a:p>
            <a:pPr marL="0" indent="0">
              <a:buNone/>
            </a:pPr>
            <a:r>
              <a:rPr lang="it-IT" dirty="0"/>
              <a:t>salute diritto dell'individuo e interesse della collettività. Ciò</a:t>
            </a:r>
          </a:p>
          <a:p>
            <a:pPr marL="0" indent="0">
              <a:buNone/>
            </a:pPr>
            <a:r>
              <a:rPr lang="it-IT" dirty="0"/>
              <a:t>significa che il singolo non può disporre della sua vita né del suo</a:t>
            </a:r>
          </a:p>
          <a:p>
            <a:pPr marL="0" indent="0">
              <a:buNone/>
            </a:pPr>
            <a:r>
              <a:rPr lang="it-IT" dirty="0"/>
              <a:t>corpo, in modo da menomarlo. Deve quindi mantenersi in buona</a:t>
            </a:r>
          </a:p>
          <a:p>
            <a:pPr marL="0" indent="0">
              <a:buNone/>
            </a:pPr>
            <a:r>
              <a:rPr lang="it-IT" dirty="0"/>
              <a:t>salute anche come forma di responsabilità verso gli altri.</a:t>
            </a:r>
          </a:p>
          <a:p>
            <a:pPr marL="0" indent="0">
              <a:buNone/>
            </a:pPr>
            <a:r>
              <a:rPr lang="it-IT" dirty="0"/>
              <a:t>È vietato fare commercio di propri organi.</a:t>
            </a:r>
          </a:p>
          <a:p>
            <a:pPr marL="0" indent="0">
              <a:buNone/>
            </a:pPr>
            <a:r>
              <a:rPr lang="it-IT" dirty="0"/>
              <a:t>Il codice penale (artt. 579 e 580) punisce sia l'omicidio del</a:t>
            </a:r>
          </a:p>
          <a:p>
            <a:pPr marL="0" indent="0">
              <a:buNone/>
            </a:pPr>
            <a:r>
              <a:rPr lang="it-IT" dirty="0"/>
              <a:t>consenziente l'«eutanasia» o «buona morte».</a:t>
            </a:r>
          </a:p>
          <a:p>
            <a:pPr marL="0" indent="0">
              <a:buNone/>
            </a:pPr>
            <a:r>
              <a:rPr lang="it-IT" dirty="0"/>
              <a:t>L'art.32 stabilisce poi i seguenti principi :</a:t>
            </a:r>
          </a:p>
          <a:p>
            <a:pPr marL="0" indent="0">
              <a:buNone/>
            </a:pPr>
            <a:r>
              <a:rPr lang="it-IT" dirty="0"/>
              <a:t>a) agli indigenti sono garantite cure gratuite</a:t>
            </a:r>
          </a:p>
          <a:p>
            <a:pPr marL="0" indent="0">
              <a:buNone/>
            </a:pPr>
            <a:r>
              <a:rPr lang="it-IT" dirty="0"/>
              <a:t>b)quando esistano i pericoli per la pubblica salute è possibile stabilire per legge l'obbligo di sottoporsi a cure mediche.</a:t>
            </a:r>
          </a:p>
          <a:p>
            <a:pPr marL="0" indent="0">
              <a:buNone/>
            </a:pPr>
            <a:r>
              <a:rPr lang="it-IT" dirty="0"/>
              <a:t>c) La gestione dei servizi di cura nel nostro ordinamento è affidato al servizio sanitario nazionale, che garantisce a tutti l’assistenza sanitaria spesso in modo gratuito o con costi molto ridotti</a:t>
            </a:r>
          </a:p>
        </p:txBody>
      </p:sp>
    </p:spTree>
    <p:extLst>
      <p:ext uri="{BB962C8B-B14F-4D97-AF65-F5344CB8AC3E}">
        <p14:creationId xmlns:p14="http://schemas.microsoft.com/office/powerpoint/2010/main" val="3598389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xmlns="" id="{17FF5EF7-546D-4DBD-8858-180491DC3D66}"/>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5953" b="200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xmlns="" id="{4EB17554-0B25-4B9A-B0B0-14CE71BA8133}"/>
              </a:ext>
            </a:extLst>
          </p:cNvPr>
          <p:cNvSpPr>
            <a:spLocks noGrp="1"/>
          </p:cNvSpPr>
          <p:nvPr>
            <p:ph type="title"/>
          </p:nvPr>
        </p:nvSpPr>
        <p:spPr>
          <a:xfrm>
            <a:off x="838200" y="365125"/>
            <a:ext cx="10515600" cy="1325563"/>
          </a:xfrm>
        </p:spPr>
        <p:txBody>
          <a:bodyPr>
            <a:normAutofit/>
          </a:bodyPr>
          <a:lstStyle/>
          <a:p>
            <a:r>
              <a:rPr lang="it-IT" b="1">
                <a:solidFill>
                  <a:srgbClr val="FFFFFF"/>
                </a:solidFill>
              </a:rPr>
              <a:t>GAS SERRA</a:t>
            </a:r>
          </a:p>
        </p:txBody>
      </p:sp>
      <p:sp>
        <p:nvSpPr>
          <p:cNvPr id="3" name="Segnaposto contenuto 2">
            <a:extLst>
              <a:ext uri="{FF2B5EF4-FFF2-40B4-BE49-F238E27FC236}">
                <a16:creationId xmlns:a16="http://schemas.microsoft.com/office/drawing/2014/main" xmlns="" id="{395D496F-0649-4308-8398-5F0083EE046F}"/>
              </a:ext>
            </a:extLst>
          </p:cNvPr>
          <p:cNvSpPr>
            <a:spLocks noGrp="1"/>
          </p:cNvSpPr>
          <p:nvPr>
            <p:ph idx="1"/>
          </p:nvPr>
        </p:nvSpPr>
        <p:spPr>
          <a:xfrm>
            <a:off x="838200" y="1825625"/>
            <a:ext cx="10515600" cy="4351338"/>
          </a:xfrm>
        </p:spPr>
        <p:txBody>
          <a:bodyPr>
            <a:normAutofit/>
          </a:bodyPr>
          <a:lstStyle/>
          <a:p>
            <a:r>
              <a:rPr lang="it-IT" sz="2600" b="0" i="0">
                <a:solidFill>
                  <a:srgbClr val="FFFFFF"/>
                </a:solidFill>
                <a:effectLst/>
                <a:latin typeface="Arial" panose="020B0604020202020204" pitchFamily="34" charset="0"/>
              </a:rPr>
              <a:t>Sono chiamati </a:t>
            </a:r>
            <a:r>
              <a:rPr lang="it-IT" sz="2600" b="1" i="0">
                <a:solidFill>
                  <a:srgbClr val="FFFFFF"/>
                </a:solidFill>
                <a:effectLst/>
                <a:latin typeface="Arial" panose="020B0604020202020204" pitchFamily="34" charset="0"/>
              </a:rPr>
              <a:t>gas serra</a:t>
            </a:r>
            <a:r>
              <a:rPr lang="it-IT" sz="2600" b="0" i="0">
                <a:solidFill>
                  <a:srgbClr val="FFFFFF"/>
                </a:solidFill>
                <a:effectLst/>
                <a:latin typeface="Arial" panose="020B0604020202020204" pitchFamily="34" charset="0"/>
              </a:rPr>
              <a:t> quei gas presenti nell’</a:t>
            </a:r>
            <a:r>
              <a:rPr lang="it-IT" sz="2600" b="0" i="0" u="none" strike="noStrike">
                <a:solidFill>
                  <a:srgbClr val="FFFFFF"/>
                </a:solidFill>
                <a:effectLst/>
                <a:latin typeface="Arial" panose="020B0604020202020204" pitchFamily="34" charset="0"/>
              </a:rPr>
              <a:t>atmosfera </a:t>
            </a:r>
            <a:r>
              <a:rPr lang="it-IT" sz="2600" b="0" i="0">
                <a:solidFill>
                  <a:srgbClr val="FFFFFF"/>
                </a:solidFill>
                <a:effectLst/>
                <a:latin typeface="Arial" panose="020B0604020202020204" pitchFamily="34" charset="0"/>
              </a:rPr>
              <a:t>che riescono a trattenere, in maniera consistente, una parte considerevole della componente nell</a:t>
            </a:r>
            <a:r>
              <a:rPr lang="it-IT" sz="2600" b="0" i="0">
                <a:solidFill>
                  <a:srgbClr val="FFFFFF"/>
                </a:solidFill>
                <a:effectLst/>
                <a:latin typeface="Arial" panose="020B0604020202020204" pitchFamily="34" charset="0"/>
                <a:hlinkClick r:id="rId3" tooltip="Radiazione infrarossa">
                  <a:extLst>
                    <a:ext uri="{A12FA001-AC4F-418D-AE19-62706E023703}">
                      <ahyp:hlinkClr xmlns:ahyp="http://schemas.microsoft.com/office/drawing/2018/hyperlinkcolor" xmlns="" val="tx"/>
                    </a:ext>
                  </a:extLst>
                </a:hlinkClick>
              </a:rPr>
              <a:t>’</a:t>
            </a:r>
            <a:r>
              <a:rPr lang="it-IT" sz="2600">
                <a:solidFill>
                  <a:srgbClr val="FFFFFF"/>
                </a:solidFill>
                <a:latin typeface="Arial" panose="020B0604020202020204" pitchFamily="34" charset="0"/>
              </a:rPr>
              <a:t>in</a:t>
            </a:r>
            <a:r>
              <a:rPr lang="it-IT" sz="2600" b="0" i="0">
                <a:solidFill>
                  <a:srgbClr val="FFFFFF"/>
                </a:solidFill>
                <a:effectLst/>
                <a:latin typeface="Arial" panose="020B0604020202020204" pitchFamily="34" charset="0"/>
              </a:rPr>
              <a:t>frarosso della radi</a:t>
            </a:r>
            <a:r>
              <a:rPr lang="it-IT" sz="2600">
                <a:solidFill>
                  <a:srgbClr val="FFFFFF"/>
                </a:solidFill>
                <a:latin typeface="Arial" panose="020B0604020202020204" pitchFamily="34" charset="0"/>
              </a:rPr>
              <a:t>azione solare</a:t>
            </a:r>
            <a:r>
              <a:rPr lang="it-IT" sz="2600" b="0" i="0">
                <a:solidFill>
                  <a:srgbClr val="FFFFFF"/>
                </a:solidFill>
                <a:effectLst/>
                <a:latin typeface="Arial" panose="020B0604020202020204" pitchFamily="34" charset="0"/>
              </a:rPr>
              <a:t> che colpisce la Terra ed è emessa dall</a:t>
            </a:r>
            <a:r>
              <a:rPr lang="it-IT" sz="2600">
                <a:solidFill>
                  <a:srgbClr val="FFFFFF"/>
                </a:solidFill>
                <a:latin typeface="Arial" panose="020B0604020202020204" pitchFamily="34" charset="0"/>
              </a:rPr>
              <a:t>a superficie terrestre</a:t>
            </a:r>
            <a:r>
              <a:rPr lang="it-IT" sz="2600" b="0" i="0" u="none" strike="noStrike">
                <a:solidFill>
                  <a:srgbClr val="FFFFFF"/>
                </a:solidFill>
                <a:effectLst/>
                <a:latin typeface="Arial" panose="020B0604020202020204" pitchFamily="34" charset="0"/>
                <a:hlinkClick r:id="rId4" tooltip="Superficie terrestre">
                  <a:extLst>
                    <a:ext uri="{A12FA001-AC4F-418D-AE19-62706E023703}">
                      <ahyp:hlinkClr xmlns:ahyp="http://schemas.microsoft.com/office/drawing/2018/hyperlinkcolor" xmlns="" val="tx"/>
                    </a:ext>
                  </a:extLst>
                </a:hlinkClick>
              </a:rPr>
              <a:t> </a:t>
            </a:r>
            <a:r>
              <a:rPr lang="it-IT" sz="2600" b="0" i="0" u="none" strike="noStrike">
                <a:solidFill>
                  <a:srgbClr val="FFFFFF"/>
                </a:solidFill>
                <a:effectLst/>
                <a:latin typeface="Arial" panose="020B0604020202020204" pitchFamily="34" charset="0"/>
              </a:rPr>
              <a:t>terrestre</a:t>
            </a:r>
            <a:r>
              <a:rPr lang="it-IT" sz="2600" b="0" i="0">
                <a:solidFill>
                  <a:srgbClr val="FFFFFF"/>
                </a:solidFill>
                <a:effectLst/>
                <a:latin typeface="Arial" panose="020B0604020202020204" pitchFamily="34" charset="0"/>
              </a:rPr>
              <a:t>, dall’</a:t>
            </a:r>
            <a:r>
              <a:rPr lang="it-IT" sz="2600" b="0" i="0" u="none" strike="noStrike">
                <a:solidFill>
                  <a:srgbClr val="FFFFFF"/>
                </a:solidFill>
                <a:effectLst/>
                <a:latin typeface="Arial" panose="020B0604020202020204" pitchFamily="34" charset="0"/>
              </a:rPr>
              <a:t>atmosfera</a:t>
            </a:r>
            <a:r>
              <a:rPr lang="it-IT" sz="2600" b="0" i="0">
                <a:solidFill>
                  <a:srgbClr val="FFFFFF"/>
                </a:solidFill>
                <a:effectLst/>
                <a:latin typeface="Arial" panose="020B0604020202020204" pitchFamily="34" charset="0"/>
              </a:rPr>
              <a:t> e dalle nuvole. Tale proprietà causa il fenomeno noto come «effetto serra</a:t>
            </a:r>
            <a:r>
              <a:rPr lang="it-IT" sz="2600">
                <a:solidFill>
                  <a:srgbClr val="FFFFFF"/>
                </a:solidFill>
                <a:latin typeface="Arial" panose="020B0604020202020204" pitchFamily="34" charset="0"/>
              </a:rPr>
              <a:t>»</a:t>
            </a:r>
            <a:r>
              <a:rPr lang="it-IT" sz="2600" b="0" i="0">
                <a:solidFill>
                  <a:srgbClr val="FFFFFF"/>
                </a:solidFill>
                <a:effectLst/>
                <a:latin typeface="Arial" panose="020B0604020202020204" pitchFamily="34" charset="0"/>
              </a:rPr>
              <a:t> ed è verificabile da un'analisi </a:t>
            </a:r>
            <a:r>
              <a:rPr lang="it-IT" sz="2600">
                <a:solidFill>
                  <a:srgbClr val="FFFFFF"/>
                </a:solidFill>
                <a:latin typeface="Arial" panose="020B0604020202020204" pitchFamily="34" charset="0"/>
              </a:rPr>
              <a:t>spettroscopica</a:t>
            </a:r>
            <a:r>
              <a:rPr lang="it-IT" sz="2600" b="0" i="0">
                <a:solidFill>
                  <a:srgbClr val="FFFFFF"/>
                </a:solidFill>
                <a:effectLst/>
                <a:latin typeface="Arial" panose="020B0604020202020204" pitchFamily="34" charset="0"/>
              </a:rPr>
              <a:t> in </a:t>
            </a:r>
            <a:r>
              <a:rPr lang="it-IT" sz="2600">
                <a:solidFill>
                  <a:srgbClr val="FFFFFF"/>
                </a:solidFill>
                <a:latin typeface="Arial" panose="020B0604020202020204" pitchFamily="34" charset="0"/>
              </a:rPr>
              <a:t>laboratorio</a:t>
            </a:r>
            <a:r>
              <a:rPr lang="it-IT" sz="2600" b="0" i="0">
                <a:solidFill>
                  <a:srgbClr val="FFFFFF"/>
                </a:solidFill>
                <a:effectLst/>
                <a:latin typeface="Arial" panose="020B0604020202020204" pitchFamily="34" charset="0"/>
              </a:rPr>
              <a:t>. Possono essere di origine sia naturale che antropica (cioè prodotti dalle attività umane)</a:t>
            </a:r>
            <a:r>
              <a:rPr lang="it-IT" sz="2600" b="0" i="0" u="none" strike="noStrike" baseline="30000">
                <a:solidFill>
                  <a:srgbClr val="FFFFFF"/>
                </a:solidFill>
                <a:effectLst/>
                <a:latin typeface="Arial" panose="020B0604020202020204" pitchFamily="34" charset="0"/>
                <a:hlinkClick r:id="rId5">
                  <a:extLst>
                    <a:ext uri="{A12FA001-AC4F-418D-AE19-62706E023703}">
                      <ahyp:hlinkClr xmlns:ahyp="http://schemas.microsoft.com/office/drawing/2018/hyperlinkcolor" xmlns="" val="tx"/>
                    </a:ext>
                  </a:extLst>
                </a:hlinkClick>
              </a:rPr>
              <a:t>[]</a:t>
            </a:r>
            <a:r>
              <a:rPr lang="it-IT" sz="2600" b="0" i="0">
                <a:solidFill>
                  <a:srgbClr val="FFFFFF"/>
                </a:solidFill>
                <a:effectLst/>
                <a:latin typeface="Arial" panose="020B0604020202020204" pitchFamily="34" charset="0"/>
              </a:rPr>
              <a:t>. Il </a:t>
            </a:r>
            <a:r>
              <a:rPr lang="it-IT" sz="2600">
                <a:solidFill>
                  <a:srgbClr val="FFFFFF"/>
                </a:solidFill>
                <a:latin typeface="Arial" panose="020B0604020202020204" pitchFamily="34" charset="0"/>
              </a:rPr>
              <a:t>Protocollo di Kyoto</a:t>
            </a:r>
            <a:r>
              <a:rPr lang="it-IT" sz="2600" b="0" i="0">
                <a:solidFill>
                  <a:srgbClr val="FFFFFF"/>
                </a:solidFill>
                <a:effectLst/>
                <a:latin typeface="Arial" panose="020B0604020202020204" pitchFamily="34" charset="0"/>
              </a:rPr>
              <a:t> regolamenta dal </a:t>
            </a:r>
            <a:r>
              <a:rPr lang="it-IT" sz="2600" b="0" i="0" u="none" strike="noStrike">
                <a:solidFill>
                  <a:srgbClr val="FFFFFF"/>
                </a:solidFill>
                <a:effectLst/>
                <a:latin typeface="Arial" panose="020B0604020202020204" pitchFamily="34" charset="0"/>
                <a:hlinkClick r:id="rId6" tooltip="1997">
                  <a:extLst>
                    <a:ext uri="{A12FA001-AC4F-418D-AE19-62706E023703}">
                      <ahyp:hlinkClr xmlns:ahyp="http://schemas.microsoft.com/office/drawing/2018/hyperlinkcolor" xmlns="" val="tx"/>
                    </a:ext>
                  </a:extLst>
                </a:hlinkClick>
              </a:rPr>
              <a:t>1997</a:t>
            </a:r>
            <a:r>
              <a:rPr lang="it-IT" sz="2600" b="0" i="0">
                <a:solidFill>
                  <a:srgbClr val="FFFFFF"/>
                </a:solidFill>
                <a:effectLst/>
                <a:latin typeface="Arial" panose="020B0604020202020204" pitchFamily="34" charset="0"/>
              </a:rPr>
              <a:t> le emissioni dei gas serra ritenuti più dannosi, in particolare CO</a:t>
            </a:r>
            <a:r>
              <a:rPr lang="it-IT" sz="2600" b="0" i="0" baseline="-25000">
                <a:solidFill>
                  <a:srgbClr val="FFFFFF"/>
                </a:solidFill>
                <a:effectLst/>
                <a:latin typeface="Arial" panose="020B0604020202020204" pitchFamily="34" charset="0"/>
              </a:rPr>
              <a:t>2</a:t>
            </a:r>
            <a:r>
              <a:rPr lang="it-IT" sz="2600" b="0" i="0">
                <a:solidFill>
                  <a:srgbClr val="FFFFFF"/>
                </a:solidFill>
                <a:effectLst/>
                <a:latin typeface="Arial" panose="020B0604020202020204" pitchFamily="34" charset="0"/>
              </a:rPr>
              <a:t>, N</a:t>
            </a:r>
            <a:r>
              <a:rPr lang="it-IT" sz="2600" b="0" i="0" baseline="-25000">
                <a:solidFill>
                  <a:srgbClr val="FFFFFF"/>
                </a:solidFill>
                <a:effectLst/>
                <a:latin typeface="Arial" panose="020B0604020202020204" pitchFamily="34" charset="0"/>
              </a:rPr>
              <a:t>2</a:t>
            </a:r>
            <a:r>
              <a:rPr lang="it-IT" sz="2600" b="0" i="0">
                <a:solidFill>
                  <a:srgbClr val="FFFFFF"/>
                </a:solidFill>
                <a:effectLst/>
                <a:latin typeface="Arial" panose="020B0604020202020204" pitchFamily="34" charset="0"/>
              </a:rPr>
              <a:t>O, CH</a:t>
            </a:r>
            <a:r>
              <a:rPr lang="it-IT" sz="2600" b="0" i="0" baseline="-25000">
                <a:solidFill>
                  <a:srgbClr val="FFFFFF"/>
                </a:solidFill>
                <a:effectLst/>
                <a:latin typeface="Arial" panose="020B0604020202020204" pitchFamily="34" charset="0"/>
              </a:rPr>
              <a:t>4</a:t>
            </a:r>
            <a:r>
              <a:rPr lang="it-IT" sz="2600" b="0" i="0">
                <a:solidFill>
                  <a:srgbClr val="FFFFFF"/>
                </a:solidFill>
                <a:effectLst/>
                <a:latin typeface="Arial" panose="020B0604020202020204" pitchFamily="34" charset="0"/>
              </a:rPr>
              <a:t>, </a:t>
            </a:r>
            <a:r>
              <a:rPr lang="it-IT" sz="2600">
                <a:solidFill>
                  <a:srgbClr val="FFFFFF"/>
                </a:solidFill>
                <a:latin typeface="Arial" panose="020B0604020202020204" pitchFamily="34" charset="0"/>
              </a:rPr>
              <a:t>esafluoruro di zolfo</a:t>
            </a:r>
            <a:r>
              <a:rPr lang="it-IT" sz="2600" b="0" i="0">
                <a:solidFill>
                  <a:srgbClr val="FFFFFF"/>
                </a:solidFill>
                <a:effectLst/>
                <a:latin typeface="Arial" panose="020B0604020202020204" pitchFamily="34" charset="0"/>
              </a:rPr>
              <a:t> (SF</a:t>
            </a:r>
            <a:r>
              <a:rPr lang="it-IT" sz="2600" b="0" i="0" baseline="-25000">
                <a:solidFill>
                  <a:srgbClr val="FFFFFF"/>
                </a:solidFill>
                <a:effectLst/>
                <a:latin typeface="Arial" panose="020B0604020202020204" pitchFamily="34" charset="0"/>
              </a:rPr>
              <a:t>6</a:t>
            </a:r>
            <a:r>
              <a:rPr lang="it-IT" sz="2600" b="0" i="0">
                <a:solidFill>
                  <a:srgbClr val="FFFFFF"/>
                </a:solidFill>
                <a:effectLst/>
                <a:latin typeface="Arial" panose="020B0604020202020204" pitchFamily="34" charset="0"/>
              </a:rPr>
              <a:t>), </a:t>
            </a:r>
            <a:r>
              <a:rPr lang="it-IT" sz="2600">
                <a:solidFill>
                  <a:srgbClr val="FFFFFF"/>
                </a:solidFill>
                <a:latin typeface="Arial" panose="020B0604020202020204" pitchFamily="34" charset="0"/>
              </a:rPr>
              <a:t>idrofluorocarburi </a:t>
            </a:r>
            <a:r>
              <a:rPr lang="it-IT" sz="2600" b="0" i="0">
                <a:solidFill>
                  <a:srgbClr val="FFFFFF"/>
                </a:solidFill>
                <a:effectLst/>
                <a:latin typeface="Arial" panose="020B0604020202020204" pitchFamily="34" charset="0"/>
              </a:rPr>
              <a:t>(HFCs) e </a:t>
            </a:r>
            <a:r>
              <a:rPr lang="it-IT" sz="2600">
                <a:solidFill>
                  <a:srgbClr val="FFFFFF"/>
                </a:solidFill>
                <a:latin typeface="Arial" panose="020B0604020202020204" pitchFamily="34" charset="0"/>
              </a:rPr>
              <a:t>perfluorocarburi</a:t>
            </a:r>
            <a:r>
              <a:rPr lang="it-IT" sz="2600" b="0" i="0">
                <a:solidFill>
                  <a:srgbClr val="FFFFFF"/>
                </a:solidFill>
                <a:effectLst/>
                <a:latin typeface="Arial" panose="020B0604020202020204" pitchFamily="34" charset="0"/>
              </a:rPr>
              <a:t>.</a:t>
            </a:r>
            <a:endParaRPr lang="it-IT" sz="2600">
              <a:solidFill>
                <a:srgbClr val="FFFFFF"/>
              </a:solidFill>
            </a:endParaRPr>
          </a:p>
        </p:txBody>
      </p:sp>
    </p:spTree>
    <p:extLst>
      <p:ext uri="{BB962C8B-B14F-4D97-AF65-F5344CB8AC3E}">
        <p14:creationId xmlns:p14="http://schemas.microsoft.com/office/powerpoint/2010/main" val="30442847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xmlns="" id="{E62B544A-E86F-488D-A430-2910D1713AA0}"/>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31187" r="-1" b="3112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xmlns="" id="{4035446C-40F0-44FD-87A8-FAB62DE7EA4D}"/>
              </a:ext>
            </a:extLst>
          </p:cNvPr>
          <p:cNvSpPr>
            <a:spLocks noGrp="1"/>
          </p:cNvSpPr>
          <p:nvPr>
            <p:ph idx="1"/>
          </p:nvPr>
        </p:nvSpPr>
        <p:spPr>
          <a:xfrm>
            <a:off x="838200" y="971550"/>
            <a:ext cx="10515600" cy="5205413"/>
          </a:xfrm>
        </p:spPr>
        <p:txBody>
          <a:bodyPr>
            <a:noAutofit/>
          </a:bodyPr>
          <a:lstStyle/>
          <a:p>
            <a:r>
              <a:rPr lang="it-IT" sz="1600" b="1" i="1" u="none" strike="noStrike" dirty="0">
                <a:solidFill>
                  <a:srgbClr val="FFFFFF"/>
                </a:solidFill>
                <a:effectLst/>
                <a:latin typeface="Georgia" panose="02040502050405020303" pitchFamily="18" charset="0"/>
              </a:rPr>
              <a:t>Altri studi hanno in seguito cercato di focalizzare l’attenzione non tanto su quanto gli antichi pensavano del rapporto tra uomo e ambiente, ma su quanto effettivamente si verificò nell’antichità su questo versante: in questa prospettiva si collocano i lavori di T.W. </a:t>
            </a:r>
            <a:r>
              <a:rPr lang="it-IT" sz="1600" b="1" i="1" u="none" strike="noStrike" dirty="0" err="1">
                <a:solidFill>
                  <a:srgbClr val="FFFFFF"/>
                </a:solidFill>
                <a:effectLst/>
                <a:latin typeface="Georgia" panose="02040502050405020303" pitchFamily="18" charset="0"/>
              </a:rPr>
              <a:t>Gallant</a:t>
            </a:r>
            <a:r>
              <a:rPr lang="it-IT" sz="1600" b="1" i="1" u="none" strike="noStrike" dirty="0">
                <a:solidFill>
                  <a:srgbClr val="FFFFFF"/>
                </a:solidFill>
                <a:effectLst/>
                <a:latin typeface="Georgia" panose="02040502050405020303" pitchFamily="18" charset="0"/>
              </a:rPr>
              <a:t> sulla precarietà della vita del contadino greco e sui sistemi elaborati per fronteggiare in un contesto culturale come quello descritto, che tende a legittimare ogni tipo di intervento dell’uomo sull’ambiente, l’unica forma di tutela ambientale sembra collegata con vincoli di carattere religioso: i soli luoghi che non ammettono l’intervento umano sono, infatti, quelli percepiti come “sacri”, cioè come spazi di manifestazione della divinità. Nella mentalità degli antichi, l’ambiente naturale costituisce in effetti il luogo privilegiato dell’attività degli dei, tant’è vero che il culto veniva in origine praticato in spazi naturali in cui sembrava manifestarsi la presenza di una potenza superiore (luoghi impervi e isolati o colpiti dal fulmine, boschi, grotte, sorgenti).Nei casi di spazio “sacro”, si riteneva che l’interferenza dell’uomo con l’ambiente provocasse una reazione da parte divina, come attestano diversi miti: la protezione di aree boschive veniva applicata, di conseguenza, solo agli alse o boschetti sacri. La mentalità secondo cui il dato naturale può esprimere un ordine superiore che non può essere impunemente violato è testimoniato assai bene, in piena età storica, dalla valutazione come atto di grave hybris delle azioni di Serse, che avrebbe commesso una violazione dei limiti naturali, punita dalla divinità, “aggiogando” l’Europa all’Asia e attraverso il ponte sugli stretti e tagliando la penisola dell’Athos. Ma laddove lo spazio ha carattere profano, e cioè nella maggior parte dei casi, l’uomo greco si sente libero di manipolarlo e trasformarlo a suo piacimento.</a:t>
            </a:r>
            <a:endParaRPr lang="it-IT" sz="1600" dirty="0">
              <a:solidFill>
                <a:srgbClr val="FFFFFF"/>
              </a:solidFill>
            </a:endParaRPr>
          </a:p>
        </p:txBody>
      </p:sp>
    </p:spTree>
    <p:extLst>
      <p:ext uri="{BB962C8B-B14F-4D97-AF65-F5344CB8AC3E}">
        <p14:creationId xmlns:p14="http://schemas.microsoft.com/office/powerpoint/2010/main" val="174228656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91DE35D0-1AD2-9943-9622-D9270A8BB473}"/>
              </a:ext>
            </a:extLst>
          </p:cNvPr>
          <p:cNvSpPr>
            <a:spLocks noGrp="1"/>
          </p:cNvSpPr>
          <p:nvPr>
            <p:ph idx="1"/>
          </p:nvPr>
        </p:nvSpPr>
        <p:spPr>
          <a:xfrm>
            <a:off x="525277" y="1"/>
            <a:ext cx="11141445" cy="6858000"/>
          </a:xfrm>
        </p:spPr>
        <p:txBody>
          <a:bodyPr>
            <a:normAutofit/>
          </a:bodyPr>
          <a:lstStyle/>
          <a:p>
            <a:pPr marL="0" indent="0">
              <a:buNone/>
            </a:pPr>
            <a:r>
              <a:rPr lang="it-IT" sz="3200" cap="all" dirty="0">
                <a:latin typeface="+mj-lt"/>
                <a:ea typeface="+mj-ea"/>
                <a:cs typeface="+mj-cs"/>
              </a:rPr>
              <a:t>«IL signore Dio prese L’uomo e lo </a:t>
            </a:r>
            <a:r>
              <a:rPr lang="it-IT" sz="3200" cap="all" dirty="0" err="1">
                <a:latin typeface="+mj-lt"/>
                <a:ea typeface="+mj-ea"/>
                <a:cs typeface="+mj-cs"/>
              </a:rPr>
              <a:t>PosE</a:t>
            </a:r>
            <a:r>
              <a:rPr lang="it-IT" sz="3200" cap="all" dirty="0">
                <a:latin typeface="+mj-lt"/>
                <a:ea typeface="+mj-ea"/>
                <a:cs typeface="+mj-cs"/>
              </a:rPr>
              <a:t> Nel giardino </a:t>
            </a:r>
            <a:endParaRPr lang="it-IT" sz="3200" cap="all" dirty="0" smtClean="0">
              <a:latin typeface="+mj-lt"/>
              <a:ea typeface="+mj-ea"/>
              <a:cs typeface="+mj-cs"/>
            </a:endParaRPr>
          </a:p>
          <a:p>
            <a:pPr marL="0" indent="0">
              <a:buNone/>
            </a:pPr>
            <a:r>
              <a:rPr lang="it-IT" sz="3200" cap="all" dirty="0">
                <a:latin typeface="+mj-lt"/>
                <a:ea typeface="+mj-ea"/>
                <a:cs typeface="+mj-cs"/>
              </a:rPr>
              <a:t> </a:t>
            </a:r>
            <a:r>
              <a:rPr lang="it-IT" sz="3200" cap="all" dirty="0" smtClean="0">
                <a:latin typeface="+mj-lt"/>
                <a:ea typeface="+mj-ea"/>
                <a:cs typeface="+mj-cs"/>
              </a:rPr>
              <a:t>   </a:t>
            </a:r>
            <a:r>
              <a:rPr lang="it-IT" sz="3200" cap="all" dirty="0" smtClean="0">
                <a:latin typeface="+mj-lt"/>
                <a:ea typeface="+mj-ea"/>
                <a:cs typeface="+mj-cs"/>
              </a:rPr>
              <a:t>dell’ </a:t>
            </a:r>
            <a:r>
              <a:rPr lang="it-IT" sz="3200" cap="all" dirty="0">
                <a:latin typeface="+mj-lt"/>
                <a:ea typeface="+mj-ea"/>
                <a:cs typeface="+mj-cs"/>
              </a:rPr>
              <a:t>eden </a:t>
            </a:r>
            <a:r>
              <a:rPr lang="it-IT" sz="3200" cap="all" dirty="0" err="1">
                <a:latin typeface="+mj-lt"/>
                <a:ea typeface="+mj-ea"/>
                <a:cs typeface="+mj-cs"/>
              </a:rPr>
              <a:t>Perche</a:t>
            </a:r>
            <a:r>
              <a:rPr lang="it-IT" sz="3200" cap="all" dirty="0">
                <a:latin typeface="+mj-lt"/>
                <a:ea typeface="+mj-ea"/>
                <a:cs typeface="+mj-cs"/>
              </a:rPr>
              <a:t> lo coltivasse e Lo custodisse» </a:t>
            </a:r>
            <a:r>
              <a:rPr lang="it-IT" sz="3200" cap="all" dirty="0" err="1">
                <a:latin typeface="+mj-lt"/>
                <a:ea typeface="+mj-ea"/>
                <a:cs typeface="+mj-cs"/>
              </a:rPr>
              <a:t>Gn</a:t>
            </a:r>
            <a:r>
              <a:rPr lang="it-IT" sz="3200" cap="all" dirty="0">
                <a:latin typeface="+mj-lt"/>
                <a:ea typeface="+mj-ea"/>
                <a:cs typeface="+mj-cs"/>
              </a:rPr>
              <a:t> 2,19</a:t>
            </a:r>
          </a:p>
          <a:p>
            <a:pPr marL="0" indent="0">
              <a:buNone/>
            </a:pPr>
            <a:endParaRPr lang="it-IT" sz="3200" cap="all" dirty="0" smtClean="0">
              <a:latin typeface="+mj-lt"/>
              <a:ea typeface="+mj-ea"/>
              <a:cs typeface="+mj-cs"/>
            </a:endParaRPr>
          </a:p>
          <a:p>
            <a:pPr marL="0" indent="0">
              <a:buNone/>
            </a:pPr>
            <a:r>
              <a:rPr lang="it-IT" sz="3200" cap="all" dirty="0" smtClean="0">
                <a:latin typeface="+mj-lt"/>
                <a:ea typeface="+mj-ea"/>
                <a:cs typeface="+mj-cs"/>
              </a:rPr>
              <a:t>Alla </a:t>
            </a:r>
            <a:r>
              <a:rPr lang="it-IT" sz="3200" cap="all" dirty="0">
                <a:latin typeface="+mj-lt"/>
                <a:ea typeface="+mj-ea"/>
                <a:cs typeface="+mj-cs"/>
              </a:rPr>
              <a:t>fine di questo difficile momento, covid-19, saremo uomini diversi, pronti a custodire Il paradiso terrestre Che dio ci ha </a:t>
            </a:r>
            <a:r>
              <a:rPr lang="it-IT" sz="3200" cap="all" dirty="0" err="1">
                <a:latin typeface="+mj-lt"/>
                <a:ea typeface="+mj-ea"/>
                <a:cs typeface="+mj-cs"/>
              </a:rPr>
              <a:t>donatO</a:t>
            </a:r>
            <a:r>
              <a:rPr lang="it-IT" sz="3200" cap="all" dirty="0">
                <a:latin typeface="+mj-lt"/>
                <a:ea typeface="+mj-ea"/>
                <a:cs typeface="+mj-cs"/>
              </a:rPr>
              <a:t> PER godere Di tutto ciò Che esso contiene.</a:t>
            </a:r>
          </a:p>
          <a:p>
            <a:pPr marL="0" indent="0">
              <a:buNone/>
            </a:pPr>
            <a:endParaRPr lang="it-IT" sz="3200" cap="all" dirty="0">
              <a:latin typeface="+mj-lt"/>
              <a:ea typeface="+mj-ea"/>
              <a:cs typeface="+mj-cs"/>
            </a:endParaRPr>
          </a:p>
          <a:p>
            <a:endParaRPr lang="it-IT" sz="3200" cap="all" dirty="0">
              <a:latin typeface="+mj-lt"/>
              <a:ea typeface="+mj-ea"/>
              <a:cs typeface="+mj-cs"/>
            </a:endParaRPr>
          </a:p>
          <a:p>
            <a:endParaRPr lang="it-IT" sz="3200" cap="all" dirty="0">
              <a:latin typeface="+mj-lt"/>
              <a:ea typeface="+mj-ea"/>
              <a:cs typeface="+mj-cs"/>
            </a:endParaRPr>
          </a:p>
          <a:p>
            <a:endParaRPr lang="it-IT" sz="3200" cap="all" dirty="0">
              <a:latin typeface="+mj-lt"/>
              <a:ea typeface="+mj-ea"/>
              <a:cs typeface="+mj-cs"/>
            </a:endParaRPr>
          </a:p>
          <a:p>
            <a:pPr marL="0" indent="0">
              <a:buNone/>
            </a:pPr>
            <a:endParaRPr lang="it-IT" sz="3200" cap="all" dirty="0">
              <a:latin typeface="+mj-lt"/>
              <a:ea typeface="+mj-ea"/>
              <a:cs typeface="+mj-cs"/>
            </a:endParaRPr>
          </a:p>
          <a:p>
            <a:pPr marL="0" indent="0">
              <a:buNone/>
            </a:pPr>
            <a:endParaRPr lang="it-IT" sz="3200" cap="all" dirty="0">
              <a:latin typeface="+mj-lt"/>
              <a:ea typeface="+mj-ea"/>
              <a:cs typeface="+mj-cs"/>
            </a:endParaRPr>
          </a:p>
          <a:p>
            <a:pPr marL="0" indent="0">
              <a:buNone/>
            </a:pPr>
            <a:endParaRPr lang="it-IT" sz="3200" cap="all" dirty="0">
              <a:latin typeface="+mj-lt"/>
              <a:ea typeface="+mj-ea"/>
              <a:cs typeface="+mj-cs"/>
            </a:endParaRPr>
          </a:p>
          <a:p>
            <a:pPr marL="0" indent="0">
              <a:buNone/>
            </a:pPr>
            <a:endParaRPr lang="it-IT" sz="3200" cap="all" dirty="0">
              <a:latin typeface="+mj-lt"/>
              <a:ea typeface="+mj-ea"/>
              <a:cs typeface="+mj-cs"/>
            </a:endParaRPr>
          </a:p>
        </p:txBody>
      </p:sp>
      <p:pic>
        <p:nvPicPr>
          <p:cNvPr id="4" name="Immagine 4">
            <a:extLst>
              <a:ext uri="{FF2B5EF4-FFF2-40B4-BE49-F238E27FC236}">
                <a16:creationId xmlns:a16="http://schemas.microsoft.com/office/drawing/2014/main" xmlns="" id="{DB7F346A-555F-E749-A22B-BFD3E778493F}"/>
              </a:ext>
            </a:extLst>
          </p:cNvPr>
          <p:cNvPicPr>
            <a:picLocks noChangeAspect="1"/>
          </p:cNvPicPr>
          <p:nvPr/>
        </p:nvPicPr>
        <p:blipFill>
          <a:blip r:embed="rId2"/>
          <a:stretch>
            <a:fillRect/>
          </a:stretch>
        </p:blipFill>
        <p:spPr>
          <a:xfrm>
            <a:off x="525276" y="3785260"/>
            <a:ext cx="11141445" cy="2484912"/>
          </a:xfrm>
          <a:prstGeom prst="rect">
            <a:avLst/>
          </a:prstGeom>
        </p:spPr>
      </p:pic>
    </p:spTree>
    <p:extLst>
      <p:ext uri="{BB962C8B-B14F-4D97-AF65-F5344CB8AC3E}">
        <p14:creationId xmlns:p14="http://schemas.microsoft.com/office/powerpoint/2010/main" val="4096317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C:\Users\Magno Rosario\Downloads\amy%20casey%2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772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159896" y="332658"/>
            <a:ext cx="3096344" cy="769441"/>
          </a:xfrm>
          <a:prstGeom prst="rect">
            <a:avLst/>
          </a:prstGeom>
          <a:noFill/>
        </p:spPr>
        <p:txBody>
          <a:bodyPr wrap="square" rtlCol="0">
            <a:spAutoFit/>
          </a:bodyPr>
          <a:lstStyle/>
          <a:p>
            <a:r>
              <a:rPr lang="it-IT" sz="4400" b="1" dirty="0">
                <a:solidFill>
                  <a:srgbClr val="FF0000"/>
                </a:solidFill>
                <a:effectLst>
                  <a:outerShdw blurRad="38100" dist="38100" dir="2700000" algn="tl">
                    <a:srgbClr val="000000">
                      <a:alpha val="43137"/>
                    </a:srgbClr>
                  </a:outerShdw>
                </a:effectLst>
              </a:rPr>
              <a:t>Leonia</a:t>
            </a:r>
          </a:p>
        </p:txBody>
      </p:sp>
      <p:pic>
        <p:nvPicPr>
          <p:cNvPr id="6" name="Immagine 5"/>
          <p:cNvPicPr>
            <a:picLocks noChangeAspect="1"/>
          </p:cNvPicPr>
          <p:nvPr/>
        </p:nvPicPr>
        <p:blipFill>
          <a:blip r:embed="rId3"/>
          <a:stretch>
            <a:fillRect/>
          </a:stretch>
        </p:blipFill>
        <p:spPr>
          <a:xfrm>
            <a:off x="2639616" y="5229201"/>
            <a:ext cx="4680520" cy="1524075"/>
          </a:xfrm>
          <a:prstGeom prst="rect">
            <a:avLst/>
          </a:prstGeom>
        </p:spPr>
      </p:pic>
      <p:pic>
        <p:nvPicPr>
          <p:cNvPr id="8" name="Immagine 7"/>
          <p:cNvPicPr>
            <a:picLocks noChangeAspect="1"/>
          </p:cNvPicPr>
          <p:nvPr/>
        </p:nvPicPr>
        <p:blipFill>
          <a:blip r:embed="rId4"/>
          <a:stretch>
            <a:fillRect/>
          </a:stretch>
        </p:blipFill>
        <p:spPr>
          <a:xfrm>
            <a:off x="7560430" y="4270080"/>
            <a:ext cx="2840982" cy="2511770"/>
          </a:xfrm>
          <a:prstGeom prst="rect">
            <a:avLst/>
          </a:prstGeom>
        </p:spPr>
      </p:pic>
    </p:spTree>
    <p:extLst>
      <p:ext uri="{BB962C8B-B14F-4D97-AF65-F5344CB8AC3E}">
        <p14:creationId xmlns:p14="http://schemas.microsoft.com/office/powerpoint/2010/main" val="73635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24001" y="1124744"/>
            <a:ext cx="4499992" cy="5733256"/>
          </a:xfrm>
        </p:spPr>
        <p:txBody>
          <a:bodyPr>
            <a:noAutofit/>
          </a:bodyPr>
          <a:lstStyle/>
          <a:p>
            <a:pPr marL="0" indent="0">
              <a:buNone/>
            </a:pPr>
            <a:r>
              <a:rPr lang="it-IT" sz="2000" b="1" dirty="0"/>
              <a:t>Italo Calvino</a:t>
            </a:r>
            <a:r>
              <a:rPr lang="it-IT" sz="2000" dirty="0"/>
              <a:t> nasce nel </a:t>
            </a:r>
            <a:r>
              <a:rPr lang="it-IT" sz="2000" b="1" dirty="0"/>
              <a:t>1923</a:t>
            </a:r>
            <a:r>
              <a:rPr lang="it-IT" sz="2000" dirty="0"/>
              <a:t> a CUBA, dove i genitori risiedevano e svolgevano la professione di agrotecnici. Quando ha solo tre anni la famiglia </a:t>
            </a:r>
            <a:r>
              <a:rPr lang="it-IT" sz="2000" b="1" dirty="0"/>
              <a:t>torna in Italia</a:t>
            </a:r>
            <a:r>
              <a:rPr lang="it-IT" sz="2000" dirty="0"/>
              <a:t>, a Sanremo, dove il futuro scrittore frequenta la scuola. Nel 1944 partecipa alla </a:t>
            </a:r>
            <a:r>
              <a:rPr lang="it-IT" sz="2000" b="1" dirty="0"/>
              <a:t>guerra partigiana</a:t>
            </a:r>
            <a:r>
              <a:rPr lang="it-IT" sz="2000" dirty="0"/>
              <a:t>, esperienza che lascerà traccia nelle sue prime opere. Nel dopoguerra </a:t>
            </a:r>
            <a:r>
              <a:rPr lang="it-IT" sz="2000" b="1" dirty="0"/>
              <a:t>Italo Calvino</a:t>
            </a:r>
            <a:r>
              <a:rPr lang="it-IT" sz="2000" dirty="0"/>
              <a:t> inizia a militare nel </a:t>
            </a:r>
            <a:r>
              <a:rPr lang="it-IT" sz="2000" b="1" dirty="0"/>
              <a:t>Partito Comunista Italiano</a:t>
            </a:r>
            <a:r>
              <a:rPr lang="it-IT" sz="2000" dirty="0"/>
              <a:t> e si iscrive alla Facoltà di Lettere a Torino, città in cui si trasferisce. Intanto pubblica qualche racconto in rivista e collabora con la casa editrice </a:t>
            </a:r>
            <a:r>
              <a:rPr lang="it-IT" sz="2000" b="1" dirty="0"/>
              <a:t>Einaudi</a:t>
            </a:r>
            <a:r>
              <a:rPr lang="it-IT" sz="2000" dirty="0"/>
              <a:t>, dove entra in contatto con i maggiori scrittori dell’epoca e con la quale pubblica nel 1947 il suo primo romanzo: IL SENTIERO DEI NIDI DI RAGNO.</a:t>
            </a:r>
          </a:p>
        </p:txBody>
      </p:sp>
      <p:sp>
        <p:nvSpPr>
          <p:cNvPr id="5" name="CasellaDiTesto 4"/>
          <p:cNvSpPr txBox="1"/>
          <p:nvPr/>
        </p:nvSpPr>
        <p:spPr>
          <a:xfrm>
            <a:off x="1524000" y="188640"/>
            <a:ext cx="5112568" cy="523220"/>
          </a:xfrm>
          <a:prstGeom prst="rect">
            <a:avLst/>
          </a:prstGeom>
          <a:noFill/>
        </p:spPr>
        <p:txBody>
          <a:bodyPr wrap="square" rtlCol="0">
            <a:spAutoFit/>
          </a:bodyPr>
          <a:lstStyle/>
          <a:p>
            <a:r>
              <a:rPr lang="it-IT" sz="2800" b="1" dirty="0">
                <a:solidFill>
                  <a:srgbClr val="FF0000"/>
                </a:solidFill>
              </a:rPr>
              <a:t>BIOGRAFIA  DELL’AUTORE:</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450251"/>
            <a:ext cx="3737000" cy="4963503"/>
          </a:xfrm>
          <a:prstGeom prst="rect">
            <a:avLst/>
          </a:prstGeom>
          <a:ln w="57150">
            <a:solidFill>
              <a:schemeClr val="tx1"/>
            </a:solidFill>
          </a:ln>
        </p:spPr>
      </p:pic>
      <p:pic>
        <p:nvPicPr>
          <p:cNvPr id="4" name="Immagine 3"/>
          <p:cNvPicPr>
            <a:picLocks noChangeAspect="1"/>
          </p:cNvPicPr>
          <p:nvPr/>
        </p:nvPicPr>
        <p:blipFill>
          <a:blip r:embed="rId3"/>
          <a:stretch>
            <a:fillRect/>
          </a:stretch>
        </p:blipFill>
        <p:spPr>
          <a:xfrm>
            <a:off x="5591944" y="5667947"/>
            <a:ext cx="4899065" cy="974497"/>
          </a:xfrm>
          <a:prstGeom prst="rect">
            <a:avLst/>
          </a:prstGeom>
        </p:spPr>
      </p:pic>
    </p:spTree>
    <p:extLst>
      <p:ext uri="{BB962C8B-B14F-4D97-AF65-F5344CB8AC3E}">
        <p14:creationId xmlns:p14="http://schemas.microsoft.com/office/powerpoint/2010/main" val="3165607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31505" y="2636912"/>
            <a:ext cx="4583355" cy="4221088"/>
          </a:xfrm>
        </p:spPr>
        <p:txBody>
          <a:bodyPr>
            <a:normAutofit fontScale="55000" lnSpcReduction="20000"/>
          </a:bodyPr>
          <a:lstStyle/>
          <a:p>
            <a:pPr marL="0" indent="0">
              <a:buNone/>
            </a:pPr>
            <a:endParaRPr lang="it-IT" dirty="0"/>
          </a:p>
          <a:p>
            <a:pPr marL="0" indent="0">
              <a:buNone/>
            </a:pPr>
            <a:r>
              <a:rPr lang="it-IT" dirty="0"/>
              <a:t>Nel 1952 Italo Calvino pubblica Il visconte dimezzato, che insieme ai successivi IL BARONE RAMPANTE e Il Cavaliere inesistente forma la trilogia dei Nostri antenati. </a:t>
            </a:r>
          </a:p>
          <a:p>
            <a:pPr marL="0" indent="0">
              <a:buNone/>
            </a:pPr>
            <a:r>
              <a:rPr lang="it-IT" dirty="0"/>
              <a:t>Nel 1962 conosce la traduttrice argentina Esther Singer, che due anni più tardi diventerà sua moglie. Nel 1965 Calvino pubblica Le Cosmicomiche e qualche anno più tardi Ti con zero. </a:t>
            </a:r>
          </a:p>
          <a:p>
            <a:pPr marL="0" indent="0">
              <a:buNone/>
            </a:pPr>
            <a:r>
              <a:rPr lang="it-IT" dirty="0"/>
              <a:t>Alla fine degli anni Sessanta si trasferisce a Parigi, dove inizia a frequentare il gruppo di scrittori dell’</a:t>
            </a:r>
            <a:r>
              <a:rPr lang="it-IT" dirty="0" err="1"/>
              <a:t>Oulipo</a:t>
            </a:r>
            <a:r>
              <a:rPr lang="it-IT" dirty="0"/>
              <a:t>. Tra la fine degli anni Sessanta e l’inizio degli anni Ottanta, Italo Calvino pubblica le sue opere più importanti: Il castello dei destini incrociati, LE CITTÀ INVISIBILI, Se una notte d’inverno un viaggiatore e </a:t>
            </a:r>
            <a:r>
              <a:rPr lang="it-IT" dirty="0" err="1"/>
              <a:t>Palomar</a:t>
            </a:r>
            <a:r>
              <a:rPr lang="it-IT" dirty="0"/>
              <a:t>. Italo Calvino muore improvvisamente nel 1985, mentre stava lavorando alle Lezioni Americane, un ciclo di conferenze che avrebbe dovuto tenere quell’anno ad Harvard, ma che usciranno solo postume.</a:t>
            </a:r>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164" y="1"/>
            <a:ext cx="8100392" cy="2320213"/>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3233">
            <a:off x="9408803" y="79047"/>
            <a:ext cx="1091701" cy="1688329"/>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2305" y="2354494"/>
            <a:ext cx="2857500" cy="2924175"/>
          </a:xfrm>
          <a:prstGeom prst="rect">
            <a:avLst/>
          </a:prstGeom>
        </p:spPr>
      </p:pic>
      <p:pic>
        <p:nvPicPr>
          <p:cNvPr id="10" name="Immagine 9"/>
          <p:cNvPicPr>
            <a:picLocks noChangeAspect="1"/>
          </p:cNvPicPr>
          <p:nvPr/>
        </p:nvPicPr>
        <p:blipFill>
          <a:blip r:embed="rId5"/>
          <a:stretch>
            <a:fillRect/>
          </a:stretch>
        </p:blipFill>
        <p:spPr>
          <a:xfrm>
            <a:off x="8383341" y="1146530"/>
            <a:ext cx="2237426" cy="2645893"/>
          </a:xfrm>
          <a:prstGeom prst="rect">
            <a:avLst/>
          </a:prstGeom>
        </p:spPr>
      </p:pic>
      <p:pic>
        <p:nvPicPr>
          <p:cNvPr id="12" name="Immagin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9010">
            <a:off x="9395672" y="5295136"/>
            <a:ext cx="1050443" cy="1595609"/>
          </a:xfrm>
          <a:prstGeom prst="rect">
            <a:avLst/>
          </a:prstGeom>
        </p:spPr>
      </p:pic>
      <p:pic>
        <p:nvPicPr>
          <p:cNvPr id="13" name="Immagin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92982">
            <a:off x="9240409" y="3660423"/>
            <a:ext cx="1202992" cy="1843254"/>
          </a:xfrm>
          <a:prstGeom prst="rect">
            <a:avLst/>
          </a:prstGeom>
        </p:spPr>
      </p:pic>
      <p:pic>
        <p:nvPicPr>
          <p:cNvPr id="14" name="Immagin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8637" y="4958448"/>
            <a:ext cx="2266950" cy="2019300"/>
          </a:xfrm>
          <a:prstGeom prst="rect">
            <a:avLst/>
          </a:prstGeom>
        </p:spPr>
      </p:pic>
      <p:pic>
        <p:nvPicPr>
          <p:cNvPr id="16" name="Immagine 15"/>
          <p:cNvPicPr>
            <a:picLocks noChangeAspect="1"/>
          </p:cNvPicPr>
          <p:nvPr/>
        </p:nvPicPr>
        <p:blipFill>
          <a:blip r:embed="rId9"/>
          <a:stretch>
            <a:fillRect/>
          </a:stretch>
        </p:blipFill>
        <p:spPr>
          <a:xfrm>
            <a:off x="3480376" y="1210927"/>
            <a:ext cx="1751528" cy="1663172"/>
          </a:xfrm>
          <a:prstGeom prst="rect">
            <a:avLst/>
          </a:prstGeom>
        </p:spPr>
      </p:pic>
      <p:pic>
        <p:nvPicPr>
          <p:cNvPr id="17" name="Immagin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7279" y="4938951"/>
            <a:ext cx="2533650" cy="1809750"/>
          </a:xfrm>
          <a:prstGeom prst="rect">
            <a:avLst/>
          </a:prstGeom>
        </p:spPr>
      </p:pic>
      <p:pic>
        <p:nvPicPr>
          <p:cNvPr id="18" name="Immagine 17"/>
          <p:cNvPicPr>
            <a:picLocks noChangeAspect="1"/>
          </p:cNvPicPr>
          <p:nvPr/>
        </p:nvPicPr>
        <p:blipFill>
          <a:blip r:embed="rId11"/>
          <a:stretch>
            <a:fillRect/>
          </a:stretch>
        </p:blipFill>
        <p:spPr>
          <a:xfrm rot="19912084">
            <a:off x="6401575" y="4026007"/>
            <a:ext cx="977794" cy="1367795"/>
          </a:xfrm>
          <a:prstGeom prst="rect">
            <a:avLst/>
          </a:prstGeom>
        </p:spPr>
      </p:pic>
    </p:spTree>
    <p:extLst>
      <p:ext uri="{BB962C8B-B14F-4D97-AF65-F5344CB8AC3E}">
        <p14:creationId xmlns:p14="http://schemas.microsoft.com/office/powerpoint/2010/main" val="227082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solidFill>
                  <a:srgbClr val="FF0000"/>
                </a:solidFill>
              </a:rPr>
              <a:t>TRAMA DE «LE CITTA’ INVISIBILI»</a:t>
            </a:r>
          </a:p>
        </p:txBody>
      </p:sp>
      <p:sp>
        <p:nvSpPr>
          <p:cNvPr id="3" name="Segnaposto contenuto 2"/>
          <p:cNvSpPr>
            <a:spLocks noGrp="1"/>
          </p:cNvSpPr>
          <p:nvPr>
            <p:ph idx="1"/>
          </p:nvPr>
        </p:nvSpPr>
        <p:spPr>
          <a:xfrm>
            <a:off x="5663952" y="1417638"/>
            <a:ext cx="4546848" cy="4891682"/>
          </a:xfrm>
        </p:spPr>
        <p:txBody>
          <a:bodyPr>
            <a:normAutofit fontScale="62500" lnSpcReduction="20000"/>
          </a:bodyPr>
          <a:lstStyle/>
          <a:p>
            <a:pPr marL="0" indent="0" algn="ctr">
              <a:buNone/>
            </a:pPr>
            <a:r>
              <a:rPr lang="it-IT" dirty="0"/>
              <a:t>Le "Città Invisibili" di Italo Calvino è romanzo che oscilla fra il racconto filosofico e quello </a:t>
            </a:r>
            <a:r>
              <a:rPr lang="it-IT" dirty="0" err="1"/>
              <a:t>fantastico-allegorico.Il</a:t>
            </a:r>
            <a:r>
              <a:rPr lang="it-IT" dirty="0"/>
              <a:t> libro che non ha una storia di per sé - non c'è inizio e nessuno sviluppo di personaggi – si snoda attraverso una collezione di descrizioni delle città che Marco Polo ha visitato durante i suoi lunghi viaggi, separati da una successione di dialoghi tra </a:t>
            </a:r>
            <a:r>
              <a:rPr lang="it-IT" dirty="0" err="1"/>
              <a:t>Kubilai</a:t>
            </a:r>
            <a:r>
              <a:rPr lang="it-IT" dirty="0"/>
              <a:t> Khan, l'imperatore orientale, e Marco Polo il viaggiatore. Quest’ultimo non è interessato a fornire al sovrano un'accurata descrizione geografica delle città, ma una più profonda conoscenza dell'impero attraverso particolari capaci di trasmetterne l'essenza.</a:t>
            </a:r>
          </a:p>
          <a:p>
            <a:pPr marL="0" indent="0" algn="ctr">
              <a:buNone/>
            </a:pPr>
            <a:r>
              <a:rPr lang="it-IT" dirty="0"/>
              <a:t>Nelle "Città Invisibili" non si trovano quindi città riconoscibili, ma "immagini di città felici che continuamente prendono forma e svaniscono, nascoste nelle città infelici", per offrire al lettore spunti di riflessione sulle problematiche delle città.</a:t>
            </a:r>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1417639"/>
            <a:ext cx="3682752" cy="5182145"/>
          </a:xfrm>
          <a:prstGeom prst="rect">
            <a:avLst/>
          </a:prstGeom>
          <a:ln w="57150">
            <a:solidFill>
              <a:schemeClr val="tx1"/>
            </a:solidFill>
          </a:ln>
        </p:spPr>
      </p:pic>
    </p:spTree>
    <p:extLst>
      <p:ext uri="{BB962C8B-B14F-4D97-AF65-F5344CB8AC3E}">
        <p14:creationId xmlns:p14="http://schemas.microsoft.com/office/powerpoint/2010/main" val="116658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47528" y="1906294"/>
            <a:ext cx="3528392" cy="5339131"/>
          </a:xfrm>
        </p:spPr>
        <p:txBody>
          <a:bodyPr>
            <a:normAutofit fontScale="85000" lnSpcReduction="20000"/>
          </a:bodyPr>
          <a:lstStyle/>
          <a:p>
            <a:pPr marL="0" indent="0" algn="ctr">
              <a:buNone/>
            </a:pPr>
            <a:r>
              <a:rPr lang="it-IT" dirty="0"/>
              <a:t>La città di Leonia rifà se stessa tutti i giorni: ogni mattina la popolazione si risveglia tra lenzuola fresche, si lava con saponette appena sgusciate dall'involucro, indossa vestaglie nuove fiammanti, estrae dal più perfezionato frigorifero barattoli di latta ancora intonsi , ascoltando le ultime filastrocche che dall'ultimo modello d'apparecchio. </a:t>
            </a:r>
          </a:p>
          <a:p>
            <a:pPr marL="0" indent="0" algn="ctr">
              <a:buNone/>
            </a:pPr>
            <a:r>
              <a:rPr lang="it-IT" dirty="0"/>
              <a:t>Sui marciapiedi, avviluppati in tersi sacchi di plastica, i resti di Leonia d'ieri aspettano il carro dello spazzaturaio. </a:t>
            </a:r>
          </a:p>
        </p:txBody>
      </p:sp>
      <p:sp>
        <p:nvSpPr>
          <p:cNvPr id="4" name="CasellaDiTesto 3"/>
          <p:cNvSpPr txBox="1"/>
          <p:nvPr/>
        </p:nvSpPr>
        <p:spPr>
          <a:xfrm>
            <a:off x="1524000" y="260650"/>
            <a:ext cx="4355976" cy="1384995"/>
          </a:xfrm>
          <a:prstGeom prst="rect">
            <a:avLst/>
          </a:prstGeom>
          <a:noFill/>
        </p:spPr>
        <p:txBody>
          <a:bodyPr wrap="square" rtlCol="0">
            <a:spAutoFit/>
          </a:bodyPr>
          <a:lstStyle/>
          <a:p>
            <a:pPr algn="ctr"/>
            <a:r>
              <a:rPr lang="it-IT" sz="2800" b="1" dirty="0">
                <a:solidFill>
                  <a:srgbClr val="FF0000"/>
                </a:solidFill>
              </a:rPr>
              <a:t>«Leonia»</a:t>
            </a:r>
          </a:p>
          <a:p>
            <a:pPr algn="ctr"/>
            <a:r>
              <a:rPr lang="it-IT" sz="2800" b="1" dirty="0">
                <a:solidFill>
                  <a:srgbClr val="FF0000"/>
                </a:solidFill>
              </a:rPr>
              <a:t> da «Le città invisibili» di Italo Calvino</a:t>
            </a:r>
          </a:p>
        </p:txBody>
      </p:sp>
      <p:pic>
        <p:nvPicPr>
          <p:cNvPr id="1026" name="Picture 2" descr="http://www.cittainvisibili.com/olii/images/fedora_big.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91944" y="0"/>
            <a:ext cx="5076056"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940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24000" y="2492896"/>
            <a:ext cx="4067944" cy="4176464"/>
          </a:xfrm>
        </p:spPr>
        <p:txBody>
          <a:bodyPr>
            <a:normAutofit fontScale="70000" lnSpcReduction="20000"/>
          </a:bodyPr>
          <a:lstStyle/>
          <a:p>
            <a:pPr marL="0" indent="0" algn="ctr">
              <a:buNone/>
            </a:pPr>
            <a:r>
              <a:rPr lang="it-IT" dirty="0"/>
              <a:t>Non solo i tubi di dentifricio schiacciati, lampadine fulminate, giornali, contenitori, materiali d'imballaggio, ma anche scaldabagni, enciclopedie, pianoforti, servizi di porcellana: più che dalle cose di ogni giorno vengono fabbricate vendute comprate, l'opulenza di Leonia si misura dalle cose che ogni giorno vengono buttate via per far posto alle nuove. Tanto che ci si chiede se la vera passione di Leonia sia davvero come dicono il godere delle cose nuove e diverse, o non piuttosto l'espellere, l'allontanare da sé, il mondarsi d'una ricorrente impurità.</a:t>
            </a:r>
          </a:p>
          <a:p>
            <a:endParaRPr lang="it-IT" dirty="0"/>
          </a:p>
        </p:txBody>
      </p:sp>
      <p:pic>
        <p:nvPicPr>
          <p:cNvPr id="4" name="Immagine 3"/>
          <p:cNvPicPr>
            <a:picLocks noChangeAspect="1"/>
          </p:cNvPicPr>
          <p:nvPr/>
        </p:nvPicPr>
        <p:blipFill>
          <a:blip r:embed="rId2"/>
          <a:stretch>
            <a:fillRect/>
          </a:stretch>
        </p:blipFill>
        <p:spPr>
          <a:xfrm>
            <a:off x="5591945" y="15428"/>
            <a:ext cx="5039873" cy="6842572"/>
          </a:xfrm>
          <a:prstGeom prst="rect">
            <a:avLst/>
          </a:prstGeom>
        </p:spPr>
      </p:pic>
      <p:pic>
        <p:nvPicPr>
          <p:cNvPr id="5" name="Immagine 4"/>
          <p:cNvPicPr>
            <a:picLocks noChangeAspect="1"/>
          </p:cNvPicPr>
          <p:nvPr/>
        </p:nvPicPr>
        <p:blipFill>
          <a:blip r:embed="rId3"/>
          <a:stretch>
            <a:fillRect/>
          </a:stretch>
        </p:blipFill>
        <p:spPr>
          <a:xfrm>
            <a:off x="1556042" y="86677"/>
            <a:ext cx="4035902" cy="2334970"/>
          </a:xfrm>
          <a:prstGeom prst="rect">
            <a:avLst/>
          </a:prstGeom>
        </p:spPr>
      </p:pic>
    </p:spTree>
    <p:extLst>
      <p:ext uri="{BB962C8B-B14F-4D97-AF65-F5344CB8AC3E}">
        <p14:creationId xmlns:p14="http://schemas.microsoft.com/office/powerpoint/2010/main" val="7324787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2289</Words>
  <Application>Microsoft Office PowerPoint</Application>
  <PresentationFormat>Widescreen</PresentationFormat>
  <Paragraphs>86</Paragraphs>
  <Slides>30</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30</vt:i4>
      </vt:variant>
    </vt:vector>
  </HeadingPairs>
  <TitlesOfParts>
    <vt:vector size="40" baseType="lpstr">
      <vt:lpstr>Arial</vt:lpstr>
      <vt:lpstr>Calibri</vt:lpstr>
      <vt:lpstr>Calibri Light</vt:lpstr>
      <vt:lpstr>Georgia</vt:lpstr>
      <vt:lpstr>Playfair Display</vt:lpstr>
      <vt:lpstr>Rockwell</vt:lpstr>
      <vt:lpstr>Rockwell Condensed</vt:lpstr>
      <vt:lpstr>Segoe UI</vt:lpstr>
      <vt:lpstr>Times New Roman</vt:lpstr>
      <vt:lpstr>Tema di Office</vt:lpstr>
      <vt:lpstr>STORIA DELL’ECOLOGIA  QUANDO LE DISCIPLINE UMANISTICHE INCONTRANO L’ECOLOGIA  </vt:lpstr>
      <vt:lpstr>Presentazione standard di PowerPoint</vt:lpstr>
      <vt:lpstr>Presentazione standard di PowerPoint</vt:lpstr>
      <vt:lpstr>Presentazione standard di PowerPoint</vt:lpstr>
      <vt:lpstr>Presentazione standard di PowerPoint</vt:lpstr>
      <vt:lpstr>Presentazione standard di PowerPoint</vt:lpstr>
      <vt:lpstr>TRAMA DE «LE CITTA’ INVISIBILI»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Analisi del testo</vt:lpstr>
      <vt:lpstr>Presentazione standard di PowerPoint</vt:lpstr>
      <vt:lpstr>Perché è importante fare sport/attività fisica???  </vt:lpstr>
      <vt:lpstr>Uno stile di vita fisicamente attivo è paragonabile alla fontana della giovinezza: è infatti uno dei segreti per vivere più a lungo, più sani e felici. L'attività fisica aiuta a controllare lo stress e conferisce uno stato di benessere generale, ed è inoltre fondamentale per poter raggiungere e mantenere un peso corporeo sano e per ridurre il rischio di malattie croniche. Mantenersi attivi aumenta la quantità di energia consumata, fatto fondamentale per il controllo del peso corporeo.Con l'aumentare dell'età il metabolismo rallenta, cosicché è necessario mangiare meno e muoversi di più per mantenere costante il bilancio energetico. L'attività fisica è indispensabile per crescere in buona salute. Essa infatti mantiene in buono stato ogni parte piccola o grande del corpo umano (i muscoli, i vasi, il cuore, il cervello i cromosomi, gli organi, dna...) garantendone a lungo un corretto e migliore funzionamento aiutando altresì a migliorare le nostre prestazioni cognitive, la percezione di benessere e a modulare il nostro umore.  </vt:lpstr>
      <vt:lpstr>LA SEDENTARIETÀ  </vt:lpstr>
      <vt:lpstr>L’assassino invisibile </vt:lpstr>
      <vt:lpstr>QUALI SONO I MAGGIORI FATTORI INQUINANTI? 🤔</vt:lpstr>
      <vt:lpstr>Dalla parte del mare</vt:lpstr>
      <vt:lpstr>Questa è la situazione in Italia sui rifiuti urbani dal 2010 al 2018</vt:lpstr>
      <vt:lpstr>La bici, un mezzo economico ed ecologico</vt:lpstr>
      <vt:lpstr>Presentazione standard di PowerPoint</vt:lpstr>
      <vt:lpstr>Presentazione standard di PowerPoint</vt:lpstr>
      <vt:lpstr>Presentazione standard di PowerPoint</vt:lpstr>
      <vt:lpstr>Il significato del diritto alla salute</vt:lpstr>
      <vt:lpstr>GAS SERRA</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STORIA DELL’ECOLOGIA  QUANDO LE DISCIPLINE UMANISTICHE INCONTRANO L’ECOLOGIA</dc:title>
  <dc:creator>Andrea Micciche</dc:creator>
  <cp:lastModifiedBy>ilenia dimartino</cp:lastModifiedBy>
  <cp:revision>3</cp:revision>
  <dcterms:created xsi:type="dcterms:W3CDTF">2020-12-14T20:52:43Z</dcterms:created>
  <dcterms:modified xsi:type="dcterms:W3CDTF">2020-12-16T14:05:47Z</dcterms:modified>
</cp:coreProperties>
</file>